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808" r:id="rId2"/>
  </p:sldMasterIdLst>
  <p:notesMasterIdLst>
    <p:notesMasterId r:id="rId54"/>
  </p:notesMasterIdLst>
  <p:handoutMasterIdLst>
    <p:handoutMasterId r:id="rId55"/>
  </p:handoutMasterIdLst>
  <p:sldIdLst>
    <p:sldId id="768" r:id="rId3"/>
    <p:sldId id="769" r:id="rId4"/>
    <p:sldId id="770" r:id="rId5"/>
    <p:sldId id="771" r:id="rId6"/>
    <p:sldId id="772" r:id="rId7"/>
    <p:sldId id="782" r:id="rId8"/>
    <p:sldId id="726" r:id="rId9"/>
    <p:sldId id="723" r:id="rId10"/>
    <p:sldId id="724" r:id="rId11"/>
    <p:sldId id="732" r:id="rId12"/>
    <p:sldId id="725" r:id="rId13"/>
    <p:sldId id="727" r:id="rId14"/>
    <p:sldId id="778" r:id="rId15"/>
    <p:sldId id="735" r:id="rId16"/>
    <p:sldId id="734" r:id="rId17"/>
    <p:sldId id="736" r:id="rId18"/>
    <p:sldId id="737" r:id="rId19"/>
    <p:sldId id="738" r:id="rId20"/>
    <p:sldId id="741" r:id="rId21"/>
    <p:sldId id="739" r:id="rId22"/>
    <p:sldId id="740" r:id="rId23"/>
    <p:sldId id="742" r:id="rId24"/>
    <p:sldId id="743" r:id="rId25"/>
    <p:sldId id="744" r:id="rId26"/>
    <p:sldId id="745" r:id="rId27"/>
    <p:sldId id="746" r:id="rId28"/>
    <p:sldId id="747" r:id="rId29"/>
    <p:sldId id="748" r:id="rId30"/>
    <p:sldId id="749" r:id="rId31"/>
    <p:sldId id="750" r:id="rId32"/>
    <p:sldId id="751" r:id="rId33"/>
    <p:sldId id="752" r:id="rId34"/>
    <p:sldId id="753" r:id="rId35"/>
    <p:sldId id="754" r:id="rId36"/>
    <p:sldId id="755" r:id="rId37"/>
    <p:sldId id="756" r:id="rId38"/>
    <p:sldId id="781" r:id="rId39"/>
    <p:sldId id="780" r:id="rId40"/>
    <p:sldId id="757" r:id="rId41"/>
    <p:sldId id="758" r:id="rId42"/>
    <p:sldId id="759" r:id="rId43"/>
    <p:sldId id="760" r:id="rId44"/>
    <p:sldId id="761" r:id="rId45"/>
    <p:sldId id="762" r:id="rId46"/>
    <p:sldId id="764" r:id="rId47"/>
    <p:sldId id="777" r:id="rId48"/>
    <p:sldId id="766" r:id="rId49"/>
    <p:sldId id="774" r:id="rId50"/>
    <p:sldId id="779" r:id="rId51"/>
    <p:sldId id="776" r:id="rId52"/>
    <p:sldId id="775" r:id="rId53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471" autoAdjust="0"/>
    <p:restoredTop sz="71795" autoAdjust="0"/>
  </p:normalViewPr>
  <p:slideViewPr>
    <p:cSldViewPr>
      <p:cViewPr varScale="1">
        <p:scale>
          <a:sx n="75" d="100"/>
          <a:sy n="75" d="100"/>
        </p:scale>
        <p:origin x="128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-1832" y="-10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AF0B640B-7E1A-EF45-B8E3-7FD4D2E42B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pPr>
              <a:defRPr/>
            </a:pPr>
            <a:fld id="{84A9143E-C0A6-6C42-A5BD-001B72EEB2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177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578319FB-6CC9-494E-9FAB-82B4869C5606}" type="slidenum">
              <a:rPr lang="en-US" altLang="en-US" sz="1200">
                <a:latin typeface="Times" charset="0"/>
              </a:rPr>
              <a:pPr/>
              <a:t>1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First, it is okay! Everyone learns at a different pace.</a:t>
            </a:r>
          </a:p>
          <a:p>
            <a:endParaRPr lang="en-US" altLang="en-US">
              <a:latin typeface="Times New Roman" charset="0"/>
            </a:endParaRPr>
          </a:p>
          <a:p>
            <a:r>
              <a:rPr lang="en-US" altLang="en-US">
                <a:latin typeface="Times New Roman" charset="0"/>
              </a:rPr>
              <a:t>Ask for help.</a:t>
            </a: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AB47CEA-3CA0-B643-8C49-2B9A45DD4BB6}" type="slidenum">
              <a:rPr lang="en-US" altLang="en-US" sz="1200">
                <a:latin typeface="Times" charset="0"/>
              </a:rPr>
              <a:pPr/>
              <a:t>15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96EC617-F87D-224C-809D-C096CFFB8533}" type="slidenum">
              <a:rPr lang="en-US" altLang="en-US" sz="1200">
                <a:latin typeface="Times" charset="0"/>
              </a:rPr>
              <a:pPr/>
              <a:t>16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2CC30AC-0944-2640-8BE3-A83D9E0409C6}" type="slidenum">
              <a:rPr lang="en-US" altLang="en-US" sz="1200">
                <a:latin typeface="Times" charset="0"/>
              </a:rPr>
              <a:pPr/>
              <a:t>17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>
                <a:latin typeface="Times New Roman" charset="0"/>
              </a:rPr>
              <a:t>Karel is a gentle introduction to programming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1A241B8-15DC-924F-AD2A-B2276AACE139}" type="slidenum">
              <a:rPr lang="en-US" altLang="en-US" sz="1200">
                <a:latin typeface="Times" charset="0"/>
              </a:rPr>
              <a:pPr/>
              <a:t>18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7A56B99-01F2-DD4C-B6E0-139A3767F3C6}" type="slidenum">
              <a:rPr lang="en-US" altLang="en-US" sz="1200">
                <a:latin typeface="Times" charset="0"/>
              </a:rPr>
              <a:pPr/>
              <a:t>19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1D0F5B9-E0D4-6F42-8A3D-499CE114C98A}" type="slidenum">
              <a:rPr lang="en-US" altLang="en-US" sz="1200">
                <a:latin typeface="Times" charset="0"/>
              </a:rPr>
              <a:pPr/>
              <a:t>20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A778A67-E092-A844-8E94-FD107ED3B79E}" type="slidenum">
              <a:rPr lang="en-US" altLang="en-US" sz="1200">
                <a:latin typeface="Times" charset="0"/>
              </a:rPr>
              <a:pPr/>
              <a:t>21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21036F4-E1FD-754A-8630-74AF829DB21F}" type="slidenum">
              <a:rPr lang="en-US" altLang="en-US" sz="1200">
                <a:latin typeface="Times" charset="0"/>
              </a:rPr>
              <a:pPr/>
              <a:t>22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A2E753F-FEBC-D241-B7BB-C4FA14530E70}" type="slidenum">
              <a:rPr lang="en-US" altLang="en-US" sz="1200">
                <a:latin typeface="Times" charset="0"/>
              </a:rPr>
              <a:pPr/>
              <a:t>23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F924194-0130-2244-B71C-2D52ED05DE65}" type="slidenum">
              <a:rPr lang="en-US" altLang="en-US" sz="1200">
                <a:latin typeface="Times" charset="0"/>
              </a:rPr>
              <a:pPr/>
              <a:t>24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Schedule is fluid</a:t>
            </a:r>
          </a:p>
          <a:p>
            <a:r>
              <a:rPr lang="en-US" altLang="en-US">
                <a:latin typeface="Times New Roman" charset="0"/>
              </a:rPr>
              <a:t>Explain purpose of lab/section.</a:t>
            </a:r>
          </a:p>
          <a:p>
            <a:r>
              <a:rPr lang="en-US" altLang="en-US">
                <a:latin typeface="Times New Roman" charset="0"/>
              </a:rPr>
              <a:t>Learn by doing!!</a:t>
            </a: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A315243-246C-CC4F-9CB4-A4C7F5A63511}" type="slidenum">
              <a:rPr lang="en-US" altLang="en-US" sz="1200">
                <a:latin typeface="Times" charset="0"/>
              </a:rPr>
              <a:pPr/>
              <a:t>7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F8C78889-0A18-6D47-84B7-6304B7E7DAED}" type="slidenum">
              <a:rPr lang="en-US" altLang="en-US" sz="1200">
                <a:latin typeface="Times" charset="0"/>
              </a:rPr>
              <a:pPr/>
              <a:t>25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3E2D38B-E6BA-B14F-801D-74AE20E2A80E}" type="slidenum">
              <a:rPr lang="en-US" altLang="en-US" sz="1200">
                <a:latin typeface="Times" charset="0"/>
              </a:rPr>
              <a:pPr/>
              <a:t>26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693C7AE-4B06-2847-BB13-8EFCB2225DF9}" type="slidenum">
              <a:rPr lang="en-US" altLang="en-US" sz="1200">
                <a:latin typeface="Times" charset="0"/>
              </a:rPr>
              <a:pPr/>
              <a:t>27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362E426-2ED2-D645-B792-56A6F551299C}" type="slidenum">
              <a:rPr lang="en-US" altLang="en-US" sz="1200">
                <a:latin typeface="Times" charset="0"/>
              </a:rPr>
              <a:pPr/>
              <a:t>28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3423932-CCD7-504D-882F-47BD8E166942}" type="slidenum">
              <a:rPr lang="en-US" altLang="en-US" sz="1200">
                <a:latin typeface="Times" charset="0"/>
              </a:rPr>
              <a:pPr/>
              <a:t>29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6271527-DDEB-F342-AFE7-E19EBA139261}" type="slidenum">
              <a:rPr lang="en-US" altLang="en-US" sz="1200">
                <a:latin typeface="Times" charset="0"/>
              </a:rPr>
              <a:pPr/>
              <a:t>30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31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BAFC2D4-C4BE-9A43-BE77-76C44DBAE414}" type="slidenum">
              <a:rPr lang="en-US" altLang="en-US" sz="1200">
                <a:latin typeface="Times" charset="0"/>
              </a:rPr>
              <a:pPr/>
              <a:t>32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8264685-9127-D34E-80C5-03B1920CB7CC}" type="slidenum">
              <a:rPr lang="en-US" altLang="en-US" sz="1200">
                <a:latin typeface="Times" charset="0"/>
              </a:rPr>
              <a:pPr/>
              <a:t>33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9FDE378-8209-7744-900D-5A7C8AE16E55}" type="slidenum">
              <a:rPr lang="en-US" altLang="en-US" sz="1200">
                <a:latin typeface="Times" charset="0"/>
              </a:rPr>
              <a:pPr/>
              <a:t>34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Language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Call me Tyler</a:t>
            </a:r>
          </a:p>
          <a:p>
            <a:r>
              <a:rPr lang="en-US" altLang="en-US" dirty="0">
                <a:latin typeface="Times New Roman" charset="0"/>
              </a:rPr>
              <a:t>I grew up in Arizona. Played a lot of soccer growing up. Really liked </a:t>
            </a:r>
            <a:r>
              <a:rPr lang="en-US" altLang="en-US" dirty="0" smtClean="0">
                <a:latin typeface="Times New Roman" charset="0"/>
              </a:rPr>
              <a:t>math.</a:t>
            </a:r>
            <a:r>
              <a:rPr lang="en-US" altLang="en-US" baseline="0" dirty="0" smtClean="0">
                <a:latin typeface="Times New Roman" charset="0"/>
              </a:rPr>
              <a:t> </a:t>
            </a:r>
            <a:r>
              <a:rPr lang="en-US" altLang="en-US" baseline="0" dirty="0" smtClean="0">
                <a:latin typeface="Times New Roman" charset="0"/>
              </a:rPr>
              <a:t>Now I rock climb a lot</a:t>
            </a:r>
            <a:r>
              <a:rPr lang="en-US" altLang="en-US" dirty="0" smtClean="0">
                <a:latin typeface="Times New Roman" charset="0"/>
              </a:rPr>
              <a:t>.</a:t>
            </a:r>
            <a:endParaRPr lang="en-US" altLang="en-US" dirty="0">
              <a:latin typeface="Times New Roman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884ADC-97B6-944D-A8CB-FFC36004FDBF}" type="slidenum">
              <a:rPr lang="en-US" altLang="en-US" sz="1200">
                <a:latin typeface="Times" charset="0"/>
              </a:rPr>
              <a:pPr/>
              <a:t>8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365599-3166-804B-83DA-A7FA8BFB95D8}" type="slidenum">
              <a:rPr lang="en-US" altLang="en-US" sz="1200">
                <a:latin typeface="Times" charset="0"/>
              </a:rPr>
              <a:pPr/>
              <a:t>36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6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6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0E3C6B-536A-E044-B17D-36EECE971A7F}" type="slidenum">
              <a:rPr lang="en-US" altLang="en-US" sz="1200">
                <a:latin typeface="Times" charset="0"/>
              </a:rPr>
              <a:pPr/>
              <a:t>37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226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365599-3166-804B-83DA-A7FA8BFB95D8}" type="slidenum">
              <a:rPr lang="en-US" altLang="en-US" sz="1200">
                <a:latin typeface="Times" charset="0"/>
              </a:rPr>
              <a:pPr/>
              <a:t>38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601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602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912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1E012F2-2A31-C940-959C-559122F87DAE}" type="slidenum">
              <a:rPr lang="en-US" altLang="en-US" sz="1200">
                <a:latin typeface="Times" charset="0"/>
              </a:rPr>
              <a:pPr/>
              <a:t>39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8806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8806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5C2B4F7-BD9C-AE4A-9229-B43CB0645B22}" type="slidenum">
              <a:rPr lang="en-US" altLang="en-US" sz="1200">
                <a:latin typeface="Times" charset="0"/>
              </a:rPr>
              <a:pPr/>
              <a:t>40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011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011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282D045-5E00-924A-8F66-2F3753C1C8C6}" type="slidenum">
              <a:rPr lang="en-US" altLang="en-US" sz="1200">
                <a:latin typeface="Times" charset="0"/>
              </a:rPr>
              <a:pPr/>
              <a:t>41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2163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2164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3840F04-B366-7049-9C42-EB22DF456E5B}" type="slidenum">
              <a:rPr lang="en-US" altLang="en-US" sz="1200">
                <a:latin typeface="Times" charset="0"/>
              </a:rPr>
              <a:pPr/>
              <a:t>42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4211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42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50985B27-D9DE-3547-9272-A7A9807EF76C}" type="slidenum">
              <a:rPr lang="en-US" altLang="en-US" sz="1200">
                <a:latin typeface="Times" charset="0"/>
              </a:rPr>
              <a:pPr/>
              <a:t>43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625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626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EA3F6CB-9C90-8B47-8D9B-19FE53D67640}" type="slidenum">
              <a:rPr lang="en-US" altLang="en-US" sz="1200">
                <a:latin typeface="Times" charset="0"/>
              </a:rPr>
              <a:pPr/>
              <a:t>44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98307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9830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>
                <a:latin typeface="Times New Roman" charset="0"/>
              </a:rPr>
              <a:t>Talk about indentation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1D36BA5A-0A79-E641-8918-C7AB7EBD92D5}" type="slidenum">
              <a:rPr lang="en-US" altLang="en-US" sz="1200">
                <a:latin typeface="Times" charset="0"/>
              </a:rPr>
              <a:pPr/>
              <a:t>46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01379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</p:spPr>
      </p:sp>
      <p:sp>
        <p:nvSpPr>
          <p:cNvPr id="10138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>
                <a:latin typeface="Times New Roman" charset="0"/>
              </a:rPr>
              <a:t>Talk about indentation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latin typeface="Times New Roman" charset="0"/>
              </a:rPr>
              <a:t>I</a:t>
            </a:r>
            <a:r>
              <a:rPr lang="en-US" altLang="en-US" baseline="0" dirty="0" smtClean="0">
                <a:latin typeface="Times New Roman" charset="0"/>
              </a:rPr>
              <a:t> was</a:t>
            </a:r>
            <a:r>
              <a:rPr lang="en-US" altLang="en-US" dirty="0" smtClean="0">
                <a:latin typeface="Times New Roman" charset="0"/>
              </a:rPr>
              <a:t> </a:t>
            </a:r>
            <a:r>
              <a:rPr lang="en-US" altLang="en-US" dirty="0">
                <a:latin typeface="Times New Roman" charset="0"/>
              </a:rPr>
              <a:t>a graduate student in Electrical Engineering at Stanford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How much experience did I have when I first did this material?</a:t>
            </a:r>
          </a:p>
          <a:p>
            <a:r>
              <a:rPr lang="en-US" altLang="en-US" dirty="0">
                <a:latin typeface="Times New Roman" charset="0"/>
              </a:rPr>
              <a:t>It was difficult for me too.</a:t>
            </a:r>
          </a:p>
          <a:p>
            <a:r>
              <a:rPr lang="en-US" altLang="en-US" dirty="0">
                <a:latin typeface="Times New Roman" charset="0"/>
              </a:rPr>
              <a:t>Started teaching in section leading program</a:t>
            </a:r>
            <a:r>
              <a:rPr lang="en-US" altLang="en-US" dirty="0" smtClean="0">
                <a:latin typeface="Times New Roman" charset="0"/>
              </a:rPr>
              <a:t>. </a:t>
            </a:r>
            <a:r>
              <a:rPr lang="en-US" altLang="en-US" dirty="0">
                <a:latin typeface="Times New Roman" charset="0"/>
              </a:rPr>
              <a:t>I </a:t>
            </a:r>
            <a:r>
              <a:rPr lang="en-US" altLang="en-US" dirty="0" smtClean="0">
                <a:latin typeface="Times New Roman" charset="0"/>
              </a:rPr>
              <a:t>coordinated </a:t>
            </a:r>
            <a:r>
              <a:rPr lang="en-US" altLang="en-US" dirty="0">
                <a:latin typeface="Times New Roman" charset="0"/>
              </a:rPr>
              <a:t>that program.</a:t>
            </a:r>
          </a:p>
          <a:p>
            <a:endParaRPr lang="en-US" altLang="en-US" dirty="0">
              <a:latin typeface="Times New Roman" charset="0"/>
            </a:endParaRPr>
          </a:p>
          <a:p>
            <a:r>
              <a:rPr lang="en-US" altLang="en-US" dirty="0">
                <a:latin typeface="Times New Roman" charset="0"/>
              </a:rPr>
              <a:t>We want all of you to be successful</a:t>
            </a:r>
          </a:p>
          <a:p>
            <a:r>
              <a:rPr lang="en-US" altLang="en-US" dirty="0">
                <a:latin typeface="Times New Roman" charset="0"/>
              </a:rPr>
              <a:t>That</a:t>
            </a:r>
            <a:r>
              <a:rPr lang="fr-FR" altLang="en-US" dirty="0">
                <a:latin typeface="Times New Roman" charset="0"/>
              </a:rPr>
              <a:t>’</a:t>
            </a:r>
            <a:r>
              <a:rPr lang="en-US" altLang="en-US" dirty="0">
                <a:latin typeface="Times New Roman" charset="0"/>
              </a:rPr>
              <a:t>s why we have such a large course staff</a:t>
            </a:r>
          </a:p>
          <a:p>
            <a:r>
              <a:rPr lang="en-US" altLang="en-US" dirty="0">
                <a:latin typeface="Times New Roman" charset="0"/>
              </a:rPr>
              <a:t>But over years and years and years we have been working on our material so that everyone gets through…</a:t>
            </a:r>
          </a:p>
          <a:p>
            <a:r>
              <a:rPr lang="en-US" altLang="en-US" dirty="0">
                <a:latin typeface="Times New Roman" charset="0"/>
              </a:rPr>
              <a:t>Not competing against anyone but yourself. Everyone can win!</a:t>
            </a:r>
          </a:p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35E909A-F031-7B45-8DF7-53183898F0D6}" type="slidenum">
              <a:rPr lang="en-US" altLang="en-US" sz="1200">
                <a:latin typeface="Times" charset="0"/>
              </a:rPr>
              <a:pPr/>
              <a:t>9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52C441C-CFC9-0C44-BDB4-03725131F077}" type="slidenum">
              <a:rPr lang="en-US" altLang="en-US" sz="1200">
                <a:latin typeface="Times" charset="0"/>
              </a:rPr>
              <a:pPr/>
              <a:t>47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FEE6DCA-4B49-9443-8D87-C87D3A6716F4}" type="slidenum">
              <a:rPr lang="en-US" altLang="en-US" sz="1200">
                <a:latin typeface="Times" charset="0"/>
              </a:rPr>
              <a:pPr/>
              <a:t>48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5EF4957-0180-0A4B-9EA9-E390D3D83376}" type="slidenum">
              <a:rPr lang="en-US" altLang="en-US" sz="1200">
                <a:latin typeface="Times" charset="0"/>
              </a:rPr>
              <a:pPr/>
              <a:t>49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What will I learn next time?</a:t>
            </a:r>
          </a:p>
        </p:txBody>
      </p:sp>
      <p:sp>
        <p:nvSpPr>
          <p:cNvPr id="1290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A0240A6-6E6B-274B-8751-A3122392C8A1}" type="slidenum">
              <a:rPr lang="en-US" altLang="en-US" sz="1200">
                <a:latin typeface="Times" charset="0"/>
              </a:rPr>
              <a:pPr/>
              <a:t>50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F1EFC60-7825-3747-9577-A790FA387ACA}" type="slidenum">
              <a:rPr lang="en-US" altLang="en-US" sz="1200">
                <a:latin typeface="Times" charset="0"/>
              </a:rPr>
              <a:pPr/>
              <a:t>10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>
                <a:latin typeface="Times New Roman" charset="0"/>
              </a:rPr>
              <a:t>Just need to know how to turn on a computer and ask for help.</a:t>
            </a:r>
          </a:p>
          <a:p>
            <a:endParaRPr lang="en-US" altLang="en-US">
              <a:latin typeface="Times New Roman" charset="0"/>
            </a:endParaRPr>
          </a:p>
          <a:p>
            <a:r>
              <a:rPr lang="en-US" altLang="en-US">
                <a:latin typeface="Times New Roman" charset="0"/>
              </a:rPr>
              <a:t>We love questions!!!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Link to sign into lab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64D491D-6C1E-B846-B0B8-0F31511B67B1}" type="slidenum">
              <a:rPr lang="en-US" altLang="en-US" sz="1200">
                <a:latin typeface="Times" charset="0"/>
              </a:rPr>
              <a:pPr/>
              <a:t>11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We will teach some specific things (Java syntax, Karel commands) but more importantly</a:t>
            </a:r>
            <a:r>
              <a:rPr lang="is-IS" altLang="en-US">
                <a:latin typeface="Times New Roman" charset="0"/>
              </a:rPr>
              <a:t>…</a:t>
            </a:r>
          </a:p>
          <a:p>
            <a:endParaRPr lang="en-US" altLang="en-US">
              <a:latin typeface="Times New Roman" charset="0"/>
            </a:endParaRPr>
          </a:p>
          <a:p>
            <a:r>
              <a:rPr lang="en-US" altLang="en-US">
                <a:latin typeface="Times New Roman" charset="0"/>
              </a:rPr>
              <a:t>We teach software engineering principles. Much larger than just programming.</a:t>
            </a:r>
          </a:p>
          <a:p>
            <a:r>
              <a:rPr lang="en-US" altLang="en-US">
                <a:latin typeface="Times New Roman" charset="0"/>
              </a:rPr>
              <a:t>Mechanics of the language are nothing compared to the principles.</a:t>
            </a:r>
          </a:p>
          <a:p>
            <a:r>
              <a:rPr lang="en-US" altLang="en-US">
                <a:latin typeface="Times New Roman" charset="0"/>
              </a:rPr>
              <a:t>You are going to learn the principles by programming in Java</a:t>
            </a:r>
          </a:p>
          <a:p>
            <a:endParaRPr lang="en-US" altLang="en-US">
              <a:latin typeface="Times New Roman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E7BF23F-3876-D649-876E-3125706F3B16}" type="slidenum">
              <a:rPr lang="en-US" altLang="en-US" sz="1200">
                <a:latin typeface="Times" charset="0"/>
              </a:rPr>
              <a:pPr/>
              <a:t>12</a:t>
            </a:fld>
            <a:endParaRPr lang="en-US" altLang="en-US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2F4EC39-7C95-BD45-87D9-B64B3192BC8B}" type="slidenum">
              <a:rPr lang="en-US" altLang="en-US" sz="1200">
                <a:latin typeface="Times" charset="0"/>
              </a:rPr>
              <a:pPr/>
              <a:t>13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>
                <a:latin typeface="Times New Roman" charset="0"/>
              </a:rPr>
              <a:t>Breakout demo!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8430B08-FBD8-0846-B79E-7033B56DAF7E}" type="slidenum">
              <a:rPr lang="en-US" altLang="en-US" sz="1200">
                <a:latin typeface="Times" charset="0"/>
              </a:rPr>
              <a:pPr/>
              <a:t>14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3750" cy="3454400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en-US">
                <a:latin typeface="Times New Roman" charset="0"/>
              </a:rPr>
              <a:t>Breakout demo!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1DB56C-E365-834D-88E4-495545BFC6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888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0523E-AEF0-CD48-9F2F-7AE5E7A600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690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3C9B30-D568-8340-8A26-FE770A4E3D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981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6793CA0B-5CE6-2E42-9DF4-BE1DC3F9BF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BC5B3E4-A633-F84D-BCFC-190145CCBB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494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33D03AF1-CF3F-F741-A16D-4948DC8F3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611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C3AEE897-BED8-CF4D-B754-505C7E3D35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626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051CB2A-395D-DA48-AFF4-FBF59F5603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791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9DFF48D1-155B-3540-AFFA-D37721BFB8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4326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EAC9FEFB-34EF-5C44-B917-30D8733B2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991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B1EB59CF-ACAE-C348-84BB-621984EAE3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8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AC055-7304-BB4A-B897-DFA4A46816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240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59A4D54D-1F7E-0943-88B9-E2E8D2F594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7259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24F4A2E8-4505-8D4B-A868-3067436BAA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260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Times New Roman" charset="0"/>
              </a:defRPr>
            </a:lvl1pPr>
          </a:lstStyle>
          <a:p>
            <a:pPr>
              <a:defRPr/>
            </a:pPr>
            <a:fld id="{AA0DC04E-79C7-3E4F-8C66-C808CD4D1A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88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984CF-ED44-9246-94E9-47108265BA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7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D802A3-91B4-F340-8AB6-1F5643B0D7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70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63BB8-822B-D143-93D4-E38015CF44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918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A513A-DCB2-7D48-A166-61AAA998E5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429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570A6-F2CE-F247-AAAA-81F90D90BB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800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9D023-45EB-F24B-ADB1-96A598FB47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23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79344-D37F-384B-B8CC-A5EFA99634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27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18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C073CB45-31D1-224D-813E-37F82631D6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9F646FDD-F242-854D-A07F-968513F7FF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18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eg"/><Relationship Id="rId3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7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8" y="1181100"/>
            <a:ext cx="4359275" cy="454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Prerequisites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379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1371600"/>
            <a:ext cx="5816600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3"/>
          <p:cNvSpPr>
            <a:spLocks noChangeArrowheads="1"/>
          </p:cNvSpPr>
          <p:nvPr/>
        </p:nvSpPr>
        <p:spPr bwMode="auto">
          <a:xfrm>
            <a:off x="2160730" y="3151787"/>
            <a:ext cx="48225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Times New Roman" charset="0"/>
              </a:rPr>
              <a:t>http</a:t>
            </a:r>
            <a:r>
              <a:rPr lang="en-US" altLang="en-US" sz="4000" dirty="0" smtClean="0">
                <a:latin typeface="Times New Roman" charset="0"/>
              </a:rPr>
              <a:t>://</a:t>
            </a:r>
            <a:r>
              <a:rPr lang="en-US" altLang="en-US" sz="4000" dirty="0" err="1" smtClean="0">
                <a:latin typeface="Times New Roman" charset="0"/>
              </a:rPr>
              <a:t>koc.csbridge.org</a:t>
            </a:r>
            <a:endParaRPr lang="en-US" altLang="en-US" sz="4000" dirty="0">
              <a:latin typeface="Times New Roman" charset="0"/>
            </a:endParaRPr>
          </a:p>
        </p:txBody>
      </p:sp>
      <p:sp>
        <p:nvSpPr>
          <p:cNvPr id="7" name="Right Arrow 6"/>
          <p:cNvSpPr/>
          <p:nvPr/>
        </p:nvSpPr>
        <p:spPr>
          <a:xfrm rot="2760181">
            <a:off x="1003300" y="1666875"/>
            <a:ext cx="1466850" cy="147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ight Arrow 7"/>
          <p:cNvSpPr/>
          <p:nvPr/>
        </p:nvSpPr>
        <p:spPr>
          <a:xfrm rot="15523020">
            <a:off x="3898900" y="4086225"/>
            <a:ext cx="1466850" cy="147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ight Arrow 8"/>
          <p:cNvSpPr/>
          <p:nvPr/>
        </p:nvSpPr>
        <p:spPr>
          <a:xfrm rot="7391163">
            <a:off x="6089650" y="1643063"/>
            <a:ext cx="1466850" cy="147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Course Website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5846" name="TextBox 1"/>
          <p:cNvSpPr txBox="1">
            <a:spLocks noChangeArrowheads="1"/>
          </p:cNvSpPr>
          <p:nvPr/>
        </p:nvSpPr>
        <p:spPr bwMode="auto">
          <a:xfrm>
            <a:off x="3497263" y="6272213"/>
            <a:ext cx="2638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charset="0"/>
              </a:rPr>
              <a:t>*note that its </a:t>
            </a:r>
            <a:r>
              <a:rPr lang="en-US" altLang="en-US" sz="2400" b="1">
                <a:latin typeface="Times New Roman" charset="0"/>
              </a:rPr>
              <a:t>org</a:t>
            </a:r>
            <a:r>
              <a:rPr lang="en-US" altLang="en-US" sz="2400">
                <a:latin typeface="Times New Roman" charset="0"/>
              </a:rPr>
              <a:t> not </a:t>
            </a:r>
            <a:r>
              <a:rPr lang="en-US" altLang="en-US" sz="2400" b="1">
                <a:latin typeface="Times New Roman" charset="0"/>
              </a:rPr>
              <a:t>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Very High Level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99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22225"/>
            <a:ext cx="464820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00313"/>
            <a:ext cx="7239000" cy="439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986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Breakout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smtClean="0">
                <a:latin typeface="Century Gothic" charset="0"/>
                <a:ea typeface="Century Gothic" charset="0"/>
                <a:cs typeface="Century Gothic" charset="0"/>
              </a:rPr>
              <a:t>What if I fall behind?</a:t>
            </a:r>
            <a:endParaRPr lang="en-US" altLang="en-US" sz="4000" b="1" i="1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00" b="1" smtClean="0">
                <a:latin typeface="Century Gothic" charset="0"/>
                <a:ea typeface="Century Gothic" charset="0"/>
                <a:cs typeface="Century Gothic" charset="0"/>
              </a:rPr>
              <a:t>Share Ideas Not Code</a:t>
            </a:r>
            <a:endParaRPr lang="en-US" altLang="en-US" sz="4000" b="1" i="1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608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2688"/>
            <a:ext cx="9144000" cy="515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346325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>
            <a:spLocks noChangeArrowheads="1"/>
          </p:cNvSpPr>
          <p:nvPr/>
        </p:nvSpPr>
        <p:spPr bwMode="auto">
          <a:xfrm>
            <a:off x="4445000" y="2693988"/>
            <a:ext cx="2711450" cy="1581150"/>
          </a:xfrm>
          <a:prstGeom prst="wedgeRoundRectCallout">
            <a:avLst>
              <a:gd name="adj1" fmla="val -64449"/>
              <a:gd name="adj2" fmla="val 26838"/>
              <a:gd name="adj3" fmla="val 16667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dk1"/>
                </a:solidFill>
                <a:latin typeface="+mn-lt"/>
              </a:rPr>
              <a:t>s</a:t>
            </a:r>
          </a:p>
        </p:txBody>
      </p:sp>
      <p:pic>
        <p:nvPicPr>
          <p:cNvPr id="48131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588" y="2782888"/>
            <a:ext cx="1895475" cy="142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Speaks Java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5"/>
          <p:cNvSpPr>
            <a:spLocks noChangeArrowheads="1"/>
          </p:cNvSpPr>
          <p:nvPr/>
        </p:nvSpPr>
        <p:spPr bwMode="auto">
          <a:xfrm>
            <a:off x="955675" y="2141538"/>
            <a:ext cx="4897438" cy="29225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50178" name="Text Box 6"/>
          <p:cNvSpPr txBox="1">
            <a:spLocks noChangeArrowheads="1"/>
          </p:cNvSpPr>
          <p:nvPr/>
        </p:nvSpPr>
        <p:spPr bwMode="auto">
          <a:xfrm>
            <a:off x="12604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79" name="Line 7"/>
          <p:cNvSpPr>
            <a:spLocks noChangeShapeType="1"/>
          </p:cNvSpPr>
          <p:nvPr/>
        </p:nvSpPr>
        <p:spPr bwMode="auto">
          <a:xfrm>
            <a:off x="942975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0" name="Line 8"/>
          <p:cNvSpPr>
            <a:spLocks noChangeShapeType="1"/>
          </p:cNvSpPr>
          <p:nvPr/>
        </p:nvSpPr>
        <p:spPr bwMode="auto">
          <a:xfrm rot="-5400000">
            <a:off x="1438275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1" name="Line 13"/>
          <p:cNvSpPr>
            <a:spLocks noChangeShapeType="1"/>
          </p:cNvSpPr>
          <p:nvPr/>
        </p:nvSpPr>
        <p:spPr bwMode="auto">
          <a:xfrm>
            <a:off x="1922463" y="40989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2" name="Line 14"/>
          <p:cNvSpPr>
            <a:spLocks noChangeShapeType="1"/>
          </p:cNvSpPr>
          <p:nvPr/>
        </p:nvSpPr>
        <p:spPr bwMode="auto">
          <a:xfrm rot="-5400000">
            <a:off x="2417763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Line 15"/>
          <p:cNvSpPr>
            <a:spLocks noChangeShapeType="1"/>
          </p:cNvSpPr>
          <p:nvPr/>
        </p:nvSpPr>
        <p:spPr bwMode="auto">
          <a:xfrm>
            <a:off x="2901950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4" name="Line 16"/>
          <p:cNvSpPr>
            <a:spLocks noChangeShapeType="1"/>
          </p:cNvSpPr>
          <p:nvPr/>
        </p:nvSpPr>
        <p:spPr bwMode="auto">
          <a:xfrm rot="-5400000">
            <a:off x="3397250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5" name="Line 17"/>
          <p:cNvSpPr>
            <a:spLocks noChangeShapeType="1"/>
          </p:cNvSpPr>
          <p:nvPr/>
        </p:nvSpPr>
        <p:spPr bwMode="auto">
          <a:xfrm>
            <a:off x="3881438" y="40989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6" name="Line 18"/>
          <p:cNvSpPr>
            <a:spLocks noChangeShapeType="1"/>
          </p:cNvSpPr>
          <p:nvPr/>
        </p:nvSpPr>
        <p:spPr bwMode="auto">
          <a:xfrm rot="-5400000">
            <a:off x="4376738" y="45815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7" name="Line 19"/>
          <p:cNvSpPr>
            <a:spLocks noChangeShapeType="1"/>
          </p:cNvSpPr>
          <p:nvPr/>
        </p:nvSpPr>
        <p:spPr bwMode="auto">
          <a:xfrm>
            <a:off x="4860925" y="40989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8" name="Text Box 23"/>
          <p:cNvSpPr txBox="1">
            <a:spLocks noChangeArrowheads="1"/>
          </p:cNvSpPr>
          <p:nvPr/>
        </p:nvSpPr>
        <p:spPr bwMode="auto">
          <a:xfrm>
            <a:off x="22383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89" name="Text Box 24"/>
          <p:cNvSpPr txBox="1">
            <a:spLocks noChangeArrowheads="1"/>
          </p:cNvSpPr>
          <p:nvPr/>
        </p:nvSpPr>
        <p:spPr bwMode="auto">
          <a:xfrm>
            <a:off x="32162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0" name="Text Box 25"/>
          <p:cNvSpPr txBox="1">
            <a:spLocks noChangeArrowheads="1"/>
          </p:cNvSpPr>
          <p:nvPr/>
        </p:nvSpPr>
        <p:spPr bwMode="auto">
          <a:xfrm>
            <a:off x="41941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1" name="Text Box 26"/>
          <p:cNvSpPr txBox="1">
            <a:spLocks noChangeArrowheads="1"/>
          </p:cNvSpPr>
          <p:nvPr/>
        </p:nvSpPr>
        <p:spPr bwMode="auto">
          <a:xfrm>
            <a:off x="5172075" y="44100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2" name="Text Box 27"/>
          <p:cNvSpPr txBox="1">
            <a:spLocks noChangeArrowheads="1"/>
          </p:cNvSpPr>
          <p:nvPr/>
        </p:nvSpPr>
        <p:spPr bwMode="auto">
          <a:xfrm>
            <a:off x="12604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193" name="Line 28"/>
          <p:cNvSpPr>
            <a:spLocks noChangeShapeType="1"/>
          </p:cNvSpPr>
          <p:nvPr/>
        </p:nvSpPr>
        <p:spPr bwMode="auto">
          <a:xfrm>
            <a:off x="942975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4" name="Line 29"/>
          <p:cNvSpPr>
            <a:spLocks noChangeShapeType="1"/>
          </p:cNvSpPr>
          <p:nvPr/>
        </p:nvSpPr>
        <p:spPr bwMode="auto">
          <a:xfrm rot="-5400000">
            <a:off x="1438275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5" name="Line 30"/>
          <p:cNvSpPr>
            <a:spLocks noChangeShapeType="1"/>
          </p:cNvSpPr>
          <p:nvPr/>
        </p:nvSpPr>
        <p:spPr bwMode="auto">
          <a:xfrm>
            <a:off x="1922463" y="31210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6" name="Line 31"/>
          <p:cNvSpPr>
            <a:spLocks noChangeShapeType="1"/>
          </p:cNvSpPr>
          <p:nvPr/>
        </p:nvSpPr>
        <p:spPr bwMode="auto">
          <a:xfrm rot="-5400000">
            <a:off x="2417763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7" name="Line 32"/>
          <p:cNvSpPr>
            <a:spLocks noChangeShapeType="1"/>
          </p:cNvSpPr>
          <p:nvPr/>
        </p:nvSpPr>
        <p:spPr bwMode="auto">
          <a:xfrm>
            <a:off x="2901950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8" name="Line 33"/>
          <p:cNvSpPr>
            <a:spLocks noChangeShapeType="1"/>
          </p:cNvSpPr>
          <p:nvPr/>
        </p:nvSpPr>
        <p:spPr bwMode="auto">
          <a:xfrm rot="-5400000">
            <a:off x="3397250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9" name="Line 34"/>
          <p:cNvSpPr>
            <a:spLocks noChangeShapeType="1"/>
          </p:cNvSpPr>
          <p:nvPr/>
        </p:nvSpPr>
        <p:spPr bwMode="auto">
          <a:xfrm>
            <a:off x="3881438" y="3121025"/>
            <a:ext cx="10017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0" name="Line 35"/>
          <p:cNvSpPr>
            <a:spLocks noChangeShapeType="1"/>
          </p:cNvSpPr>
          <p:nvPr/>
        </p:nvSpPr>
        <p:spPr bwMode="auto">
          <a:xfrm rot="-5400000">
            <a:off x="4376738" y="36036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1" name="Line 36"/>
          <p:cNvSpPr>
            <a:spLocks noChangeShapeType="1"/>
          </p:cNvSpPr>
          <p:nvPr/>
        </p:nvSpPr>
        <p:spPr bwMode="auto">
          <a:xfrm>
            <a:off x="4860925" y="3121025"/>
            <a:ext cx="10017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2" name="Text Box 38"/>
          <p:cNvSpPr txBox="1">
            <a:spLocks noChangeArrowheads="1"/>
          </p:cNvSpPr>
          <p:nvPr/>
        </p:nvSpPr>
        <p:spPr bwMode="auto">
          <a:xfrm>
            <a:off x="22383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3" name="Text Box 39"/>
          <p:cNvSpPr txBox="1">
            <a:spLocks noChangeArrowheads="1"/>
          </p:cNvSpPr>
          <p:nvPr/>
        </p:nvSpPr>
        <p:spPr bwMode="auto">
          <a:xfrm>
            <a:off x="32162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4" name="Text Box 40"/>
          <p:cNvSpPr txBox="1">
            <a:spLocks noChangeArrowheads="1"/>
          </p:cNvSpPr>
          <p:nvPr/>
        </p:nvSpPr>
        <p:spPr bwMode="auto">
          <a:xfrm>
            <a:off x="41941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5" name="Text Box 41"/>
          <p:cNvSpPr txBox="1">
            <a:spLocks noChangeArrowheads="1"/>
          </p:cNvSpPr>
          <p:nvPr/>
        </p:nvSpPr>
        <p:spPr bwMode="auto">
          <a:xfrm>
            <a:off x="5172075" y="34321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6" name="Text Box 42"/>
          <p:cNvSpPr txBox="1">
            <a:spLocks noChangeArrowheads="1"/>
          </p:cNvSpPr>
          <p:nvPr/>
        </p:nvSpPr>
        <p:spPr bwMode="auto">
          <a:xfrm>
            <a:off x="12604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07" name="Line 44"/>
          <p:cNvSpPr>
            <a:spLocks noChangeShapeType="1"/>
          </p:cNvSpPr>
          <p:nvPr/>
        </p:nvSpPr>
        <p:spPr bwMode="auto">
          <a:xfrm rot="-5400000">
            <a:off x="1438275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8" name="Line 46"/>
          <p:cNvSpPr>
            <a:spLocks noChangeShapeType="1"/>
          </p:cNvSpPr>
          <p:nvPr/>
        </p:nvSpPr>
        <p:spPr bwMode="auto">
          <a:xfrm rot="-5400000">
            <a:off x="2417763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9" name="Line 48"/>
          <p:cNvSpPr>
            <a:spLocks noChangeShapeType="1"/>
          </p:cNvSpPr>
          <p:nvPr/>
        </p:nvSpPr>
        <p:spPr bwMode="auto">
          <a:xfrm rot="-5400000">
            <a:off x="3397250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0" name="Line 50"/>
          <p:cNvSpPr>
            <a:spLocks noChangeShapeType="1"/>
          </p:cNvSpPr>
          <p:nvPr/>
        </p:nvSpPr>
        <p:spPr bwMode="auto">
          <a:xfrm rot="-5400000">
            <a:off x="4376738" y="2625725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1" name="Text Box 53"/>
          <p:cNvSpPr txBox="1">
            <a:spLocks noChangeArrowheads="1"/>
          </p:cNvSpPr>
          <p:nvPr/>
        </p:nvSpPr>
        <p:spPr bwMode="auto">
          <a:xfrm>
            <a:off x="22383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2" name="Text Box 54"/>
          <p:cNvSpPr txBox="1">
            <a:spLocks noChangeArrowheads="1"/>
          </p:cNvSpPr>
          <p:nvPr/>
        </p:nvSpPr>
        <p:spPr bwMode="auto">
          <a:xfrm>
            <a:off x="32162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3" name="Text Box 55"/>
          <p:cNvSpPr txBox="1">
            <a:spLocks noChangeArrowheads="1"/>
          </p:cNvSpPr>
          <p:nvPr/>
        </p:nvSpPr>
        <p:spPr bwMode="auto">
          <a:xfrm>
            <a:off x="41941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4" name="Text Box 56"/>
          <p:cNvSpPr txBox="1">
            <a:spLocks noChangeArrowheads="1"/>
          </p:cNvSpPr>
          <p:nvPr/>
        </p:nvSpPr>
        <p:spPr bwMode="auto">
          <a:xfrm>
            <a:off x="5172075" y="2454275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sp>
        <p:nvSpPr>
          <p:cNvPr id="50215" name="Text Box 72"/>
          <p:cNvSpPr txBox="1">
            <a:spLocks noChangeArrowheads="1"/>
          </p:cNvSpPr>
          <p:nvPr/>
        </p:nvSpPr>
        <p:spPr bwMode="auto">
          <a:xfrm>
            <a:off x="642938" y="44164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1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6" name="Text Box 73"/>
          <p:cNvSpPr txBox="1">
            <a:spLocks noChangeArrowheads="1"/>
          </p:cNvSpPr>
          <p:nvPr/>
        </p:nvSpPr>
        <p:spPr bwMode="auto">
          <a:xfrm>
            <a:off x="642938" y="34385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2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7" name="Text Box 74"/>
          <p:cNvSpPr txBox="1">
            <a:spLocks noChangeArrowheads="1"/>
          </p:cNvSpPr>
          <p:nvPr/>
        </p:nvSpPr>
        <p:spPr bwMode="auto">
          <a:xfrm>
            <a:off x="642938" y="2447925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3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8" name="Text Box 75"/>
          <p:cNvSpPr txBox="1">
            <a:spLocks noChangeArrowheads="1"/>
          </p:cNvSpPr>
          <p:nvPr/>
        </p:nvSpPr>
        <p:spPr bwMode="auto">
          <a:xfrm>
            <a:off x="960438" y="50577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1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19" name="Text Box 76"/>
          <p:cNvSpPr txBox="1">
            <a:spLocks noChangeArrowheads="1"/>
          </p:cNvSpPr>
          <p:nvPr/>
        </p:nvSpPr>
        <p:spPr bwMode="auto">
          <a:xfrm>
            <a:off x="1927225" y="5064125"/>
            <a:ext cx="97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2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0" name="Text Box 77"/>
          <p:cNvSpPr txBox="1">
            <a:spLocks noChangeArrowheads="1"/>
          </p:cNvSpPr>
          <p:nvPr/>
        </p:nvSpPr>
        <p:spPr bwMode="auto">
          <a:xfrm>
            <a:off x="2906713" y="50704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3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1" name="Text Box 78"/>
          <p:cNvSpPr txBox="1">
            <a:spLocks noChangeArrowheads="1"/>
          </p:cNvSpPr>
          <p:nvPr/>
        </p:nvSpPr>
        <p:spPr bwMode="auto">
          <a:xfrm>
            <a:off x="3886200" y="5076825"/>
            <a:ext cx="97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4</a:t>
            </a:r>
            <a:endParaRPr lang="en-US" altLang="en-US" sz="1400">
              <a:latin typeface="Times New Roman" charset="0"/>
            </a:endParaRPr>
          </a:p>
        </p:txBody>
      </p:sp>
      <p:sp>
        <p:nvSpPr>
          <p:cNvPr id="50222" name="Text Box 79"/>
          <p:cNvSpPr txBox="1">
            <a:spLocks noChangeArrowheads="1"/>
          </p:cNvSpPr>
          <p:nvPr/>
        </p:nvSpPr>
        <p:spPr bwMode="auto">
          <a:xfrm>
            <a:off x="4865688" y="5083175"/>
            <a:ext cx="9763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5</a:t>
            </a:r>
            <a:endParaRPr lang="en-US" altLang="en-US" sz="1400">
              <a:latin typeface="Times New Roman" charset="0"/>
            </a:endParaRPr>
          </a:p>
        </p:txBody>
      </p:sp>
      <p:pic>
        <p:nvPicPr>
          <p:cNvPr id="50223" name="Picture 1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8" y="4183063"/>
            <a:ext cx="83661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2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38" y="2743200"/>
            <a:ext cx="17081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225" name="TextBox 6"/>
          <p:cNvSpPr txBox="1">
            <a:spLocks noChangeArrowheads="1"/>
          </p:cNvSpPr>
          <p:nvPr/>
        </p:nvSpPr>
        <p:spPr bwMode="auto">
          <a:xfrm>
            <a:off x="7169150" y="2257425"/>
            <a:ext cx="917575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charset="0"/>
              </a:rPr>
              <a:t>North</a:t>
            </a:r>
          </a:p>
        </p:txBody>
      </p:sp>
      <p:sp>
        <p:nvSpPr>
          <p:cNvPr id="50226" name="TextBox 115"/>
          <p:cNvSpPr txBox="1">
            <a:spLocks noChangeArrowheads="1"/>
          </p:cNvSpPr>
          <p:nvPr/>
        </p:nvSpPr>
        <p:spPr bwMode="auto">
          <a:xfrm>
            <a:off x="7169150" y="4516438"/>
            <a:ext cx="915988" cy="46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charset="0"/>
              </a:rPr>
              <a:t>South</a:t>
            </a:r>
          </a:p>
        </p:txBody>
      </p:sp>
      <p:sp>
        <p:nvSpPr>
          <p:cNvPr id="50227" name="TextBox 116"/>
          <p:cNvSpPr txBox="1">
            <a:spLocks noChangeArrowheads="1"/>
          </p:cNvSpPr>
          <p:nvPr/>
        </p:nvSpPr>
        <p:spPr bwMode="auto">
          <a:xfrm>
            <a:off x="6086475" y="3360738"/>
            <a:ext cx="835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charset="0"/>
              </a:rPr>
              <a:t>West</a:t>
            </a:r>
          </a:p>
        </p:txBody>
      </p:sp>
      <p:sp>
        <p:nvSpPr>
          <p:cNvPr id="50228" name="TextBox 117"/>
          <p:cNvSpPr txBox="1">
            <a:spLocks noChangeArrowheads="1"/>
          </p:cNvSpPr>
          <p:nvPr/>
        </p:nvSpPr>
        <p:spPr bwMode="auto">
          <a:xfrm>
            <a:off x="8399463" y="3378200"/>
            <a:ext cx="704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charset="0"/>
              </a:rPr>
              <a:t>East</a:t>
            </a:r>
          </a:p>
        </p:txBody>
      </p:sp>
      <p:sp>
        <p:nvSpPr>
          <p:cNvPr id="5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Karel’s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World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2346325"/>
            <a:ext cx="2387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Knows Four Commands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2227" name="TextBox 1"/>
          <p:cNvSpPr txBox="1">
            <a:spLocks noChangeArrowheads="1"/>
          </p:cNvSpPr>
          <p:nvPr/>
        </p:nvSpPr>
        <p:spPr bwMode="auto">
          <a:xfrm>
            <a:off x="3608388" y="1673225"/>
            <a:ext cx="23399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>
                <a:latin typeface="Courier" charset="0"/>
                <a:ea typeface="Courier" charset="0"/>
                <a:cs typeface="Courier" charset="0"/>
              </a:rPr>
              <a:t>move();</a:t>
            </a:r>
          </a:p>
        </p:txBody>
      </p:sp>
      <p:sp>
        <p:nvSpPr>
          <p:cNvPr id="52228" name="TextBox 10"/>
          <p:cNvSpPr txBox="1">
            <a:spLocks noChangeArrowheads="1"/>
          </p:cNvSpPr>
          <p:nvPr/>
        </p:nvSpPr>
        <p:spPr bwMode="auto">
          <a:xfrm>
            <a:off x="3579813" y="2551113"/>
            <a:ext cx="35702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>
                <a:latin typeface="Courier" charset="0"/>
                <a:ea typeface="Courier" charset="0"/>
                <a:cs typeface="Courier" charset="0"/>
              </a:rPr>
              <a:t>turnLeft();</a:t>
            </a:r>
          </a:p>
        </p:txBody>
      </p:sp>
      <p:sp>
        <p:nvSpPr>
          <p:cNvPr id="52229" name="TextBox 11"/>
          <p:cNvSpPr txBox="1">
            <a:spLocks noChangeArrowheads="1"/>
          </p:cNvSpPr>
          <p:nvPr/>
        </p:nvSpPr>
        <p:spPr bwMode="auto">
          <a:xfrm>
            <a:off x="3590925" y="3489325"/>
            <a:ext cx="38782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>
                <a:latin typeface="Courier" charset="0"/>
                <a:ea typeface="Courier" charset="0"/>
                <a:cs typeface="Courier" charset="0"/>
              </a:rPr>
              <a:t>putBeeper();</a:t>
            </a:r>
          </a:p>
        </p:txBody>
      </p:sp>
      <p:sp>
        <p:nvSpPr>
          <p:cNvPr id="52230" name="TextBox 12"/>
          <p:cNvSpPr txBox="1">
            <a:spLocks noChangeArrowheads="1"/>
          </p:cNvSpPr>
          <p:nvPr/>
        </p:nvSpPr>
        <p:spPr bwMode="auto">
          <a:xfrm>
            <a:off x="3602038" y="4508500"/>
            <a:ext cx="41862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>
                <a:latin typeface="Courier" charset="0"/>
                <a:ea typeface="Courier" charset="0"/>
                <a:cs typeface="Courier" charset="0"/>
              </a:rPr>
              <a:t>pickBeeper();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454" y="596900"/>
            <a:ext cx="2913063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3721100"/>
            <a:ext cx="2862262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TextBox 6"/>
          <p:cNvSpPr txBox="1">
            <a:spLocks noChangeArrowheads="1"/>
          </p:cNvSpPr>
          <p:nvPr/>
        </p:nvSpPr>
        <p:spPr bwMode="auto">
          <a:xfrm>
            <a:off x="5310717" y="596900"/>
            <a:ext cx="22669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2100" b="1" dirty="0" err="1">
                <a:solidFill>
                  <a:srgbClr val="FFFF00"/>
                </a:solidFill>
              </a:rPr>
              <a:t>Boğaziçi</a:t>
            </a:r>
            <a:r>
              <a:rPr lang="en-US" altLang="en-US" sz="2100" b="1" dirty="0">
                <a:solidFill>
                  <a:srgbClr val="FFFF00"/>
                </a:solidFill>
              </a:rPr>
              <a:t> </a:t>
            </a:r>
            <a:r>
              <a:rPr lang="en-US" altLang="en-US" sz="2100" b="1" dirty="0" err="1">
                <a:solidFill>
                  <a:srgbClr val="FFFF00"/>
                </a:solidFill>
              </a:rPr>
              <a:t>Ünv</a:t>
            </a:r>
            <a:r>
              <a:rPr lang="en-US" altLang="en-US" sz="2100" b="1" dirty="0">
                <a:solidFill>
                  <a:srgbClr val="FFFF00"/>
                </a:solidFill>
              </a:rPr>
              <a:t>. 2015</a:t>
            </a:r>
          </a:p>
        </p:txBody>
      </p:sp>
      <p:sp>
        <p:nvSpPr>
          <p:cNvPr id="118788" name="TextBox 7"/>
          <p:cNvSpPr txBox="1">
            <a:spLocks noChangeArrowheads="1"/>
          </p:cNvSpPr>
          <p:nvPr/>
        </p:nvSpPr>
        <p:spPr bwMode="auto">
          <a:xfrm>
            <a:off x="1530350" y="1243012"/>
            <a:ext cx="18986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2100" b="1">
                <a:solidFill>
                  <a:schemeClr val="accent2"/>
                </a:solidFill>
              </a:rPr>
              <a:t>Darüşşafaka</a:t>
            </a:r>
            <a:r>
              <a:rPr lang="en-US" altLang="en-US" sz="2100" b="1" dirty="0">
                <a:solidFill>
                  <a:schemeClr val="accent2"/>
                </a:solidFill>
              </a:rPr>
              <a:t> </a:t>
            </a:r>
            <a:r>
              <a:rPr lang="en-US" altLang="en-US" sz="2100" b="1" dirty="0" err="1">
                <a:solidFill>
                  <a:schemeClr val="accent2"/>
                </a:solidFill>
              </a:rPr>
              <a:t>Lisesi</a:t>
            </a:r>
            <a:r>
              <a:rPr lang="en-US" altLang="en-US" sz="2100" b="1" dirty="0">
                <a:solidFill>
                  <a:schemeClr val="accent2"/>
                </a:solidFill>
              </a:rPr>
              <a:t>. 2014</a:t>
            </a:r>
          </a:p>
        </p:txBody>
      </p:sp>
      <p:sp>
        <p:nvSpPr>
          <p:cNvPr id="118789" name="TextBox 8"/>
          <p:cNvSpPr txBox="1">
            <a:spLocks noChangeArrowheads="1"/>
          </p:cNvSpPr>
          <p:nvPr/>
        </p:nvSpPr>
        <p:spPr bwMode="auto">
          <a:xfrm>
            <a:off x="1550988" y="3721100"/>
            <a:ext cx="226536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2100" b="1" dirty="0" err="1">
                <a:solidFill>
                  <a:srgbClr val="FFFF00"/>
                </a:solidFill>
              </a:rPr>
              <a:t>Koç</a:t>
            </a:r>
            <a:r>
              <a:rPr lang="en-US" altLang="en-US" sz="2100" b="1" dirty="0">
                <a:solidFill>
                  <a:srgbClr val="FFFF00"/>
                </a:solidFill>
              </a:rPr>
              <a:t> </a:t>
            </a:r>
            <a:r>
              <a:rPr lang="en-US" altLang="en-US" sz="2100" b="1" dirty="0" err="1">
                <a:solidFill>
                  <a:srgbClr val="FFFF00"/>
                </a:solidFill>
              </a:rPr>
              <a:t>Ünv</a:t>
            </a:r>
            <a:r>
              <a:rPr lang="en-US" altLang="en-US" sz="2100" b="1" dirty="0">
                <a:solidFill>
                  <a:srgbClr val="FFFF00"/>
                </a:solidFill>
              </a:rPr>
              <a:t>. 2016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737" y="3659585"/>
            <a:ext cx="2913063" cy="2184797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407555" y="3733800"/>
            <a:ext cx="226536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2100" b="1" dirty="0" err="1">
                <a:solidFill>
                  <a:srgbClr val="FFFF00"/>
                </a:solidFill>
              </a:rPr>
              <a:t>Koç</a:t>
            </a:r>
            <a:r>
              <a:rPr lang="en-US" altLang="en-US" sz="2100" b="1" dirty="0">
                <a:solidFill>
                  <a:srgbClr val="FFFF00"/>
                </a:solidFill>
              </a:rPr>
              <a:t> </a:t>
            </a:r>
            <a:r>
              <a:rPr lang="en-US" altLang="en-US" sz="2100" b="1" dirty="0" err="1">
                <a:solidFill>
                  <a:srgbClr val="FFFF00"/>
                </a:solidFill>
              </a:rPr>
              <a:t>Ünv</a:t>
            </a:r>
            <a:r>
              <a:rPr lang="en-US" altLang="en-US" sz="2100" b="1" dirty="0">
                <a:solidFill>
                  <a:srgbClr val="FFFF00"/>
                </a:solidFill>
              </a:rPr>
              <a:t>. </a:t>
            </a:r>
            <a:r>
              <a:rPr lang="en-US" altLang="en-US" sz="2100" b="1" dirty="0" smtClean="0">
                <a:solidFill>
                  <a:srgbClr val="FFFF00"/>
                </a:solidFill>
              </a:rPr>
              <a:t>2017</a:t>
            </a:r>
            <a:endParaRPr lang="en-US" altLang="en-US" sz="21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54274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5429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01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275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5428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8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429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429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54276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54278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54279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Walls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Beepers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6322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56323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5634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4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5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6324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56329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0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1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2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3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4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5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6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7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8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39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40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56341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2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3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4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5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6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56347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56325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56327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56328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6326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370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move();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move();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0418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0419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044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44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420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042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2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043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3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4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044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pic>
        <p:nvPicPr>
          <p:cNvPr id="60421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Picture 32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move();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2466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2467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249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9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2468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247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7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248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8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9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249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2469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2470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1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2472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4514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turnLeft();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 smtClean="0">
                <a:solidFill>
                  <a:schemeClr val="tx1"/>
                </a:solidFill>
                <a:latin typeface="Courier"/>
                <a:cs typeface="Courier"/>
              </a:rPr>
              <a:t>turnLeft</a:t>
            </a:r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6562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6563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6588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89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90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6564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6569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0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1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2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3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4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5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6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7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8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79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80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6581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2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3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4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5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6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6587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6565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6566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7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6568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022725"/>
            <a:ext cx="884238" cy="87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 smtClean="0">
                <a:solidFill>
                  <a:schemeClr val="tx1"/>
                </a:solidFill>
                <a:latin typeface="Courier"/>
                <a:cs typeface="Courier"/>
              </a:rPr>
              <a:t>turnLeft</a:t>
            </a:r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8610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68611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68636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7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8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8612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68617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18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19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0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1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2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3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4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5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6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7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8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68629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0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1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2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3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4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68635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68613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68614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5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68616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0658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pickBeeper();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 smtClean="0">
                <a:solidFill>
                  <a:schemeClr val="tx1"/>
                </a:solidFill>
                <a:latin typeface="Courier"/>
                <a:cs typeface="Courier"/>
              </a:rPr>
              <a:t>pickBeeper</a:t>
            </a:r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72706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2707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2732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3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34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708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2713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4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5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6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7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8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19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0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1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2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3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4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2725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6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7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8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29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0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2731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2709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72710" name="Picture 39" descr="B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1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2712" name="Picture 34" descr="karelEa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1582738"/>
            <a:ext cx="2543175" cy="254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75" y="1577975"/>
            <a:ext cx="2503488" cy="250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1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013" y="1577975"/>
            <a:ext cx="2503487" cy="250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2" name="TextBox 4"/>
          <p:cNvSpPr txBox="1">
            <a:spLocks noChangeArrowheads="1"/>
          </p:cNvSpPr>
          <p:nvPr/>
        </p:nvSpPr>
        <p:spPr bwMode="auto">
          <a:xfrm>
            <a:off x="328613" y="4484688"/>
            <a:ext cx="8477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/>
              <a:t>           </a:t>
            </a:r>
            <a:r>
              <a:rPr lang="en-US" altLang="en-US" b="1" dirty="0" err="1" smtClean="0"/>
              <a:t>Asena</a:t>
            </a:r>
            <a:r>
              <a:rPr lang="en-US" altLang="en-US" b="1" dirty="0" smtClean="0"/>
              <a:t>                            Bryce                              Julia</a:t>
            </a:r>
            <a:endParaRPr lang="en-US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err="1" smtClean="0">
                <a:solidFill>
                  <a:schemeClr val="tx1"/>
                </a:solidFill>
                <a:latin typeface="Courier"/>
                <a:cs typeface="Courier"/>
              </a:rPr>
              <a:t>pickBeeper</a:t>
            </a:r>
            <a:r>
              <a:rPr lang="en-US" sz="4000" b="1" dirty="0" smtClean="0">
                <a:solidFill>
                  <a:schemeClr val="tx1"/>
                </a:solidFill>
                <a:latin typeface="Courier"/>
                <a:cs typeface="Courier"/>
              </a:rPr>
              <a:t>();</a:t>
            </a:r>
            <a:endParaRPr lang="en-US" sz="4000" b="1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74754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4755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4779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0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1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4756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4760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1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2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3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4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5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6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7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8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69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0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1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4772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3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4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5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6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7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4778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sp>
        <p:nvSpPr>
          <p:cNvPr id="74757" name="Rectangle 37"/>
          <p:cNvSpPr>
            <a:spLocks noChangeArrowheads="1"/>
          </p:cNvSpPr>
          <p:nvPr/>
        </p:nvSpPr>
        <p:spPr bwMode="auto">
          <a:xfrm>
            <a:off x="2873375" y="4229100"/>
            <a:ext cx="304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74758" name="Text Box 16"/>
          <p:cNvSpPr txBox="1">
            <a:spLocks noChangeArrowheads="1"/>
          </p:cNvSpPr>
          <p:nvPr/>
        </p:nvSpPr>
        <p:spPr bwMode="auto">
          <a:xfrm>
            <a:off x="2838450" y="4275138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600">
                <a:latin typeface="Times New Roman" charset="0"/>
              </a:rPr>
              <a:t>+</a:t>
            </a:r>
          </a:p>
        </p:txBody>
      </p:sp>
      <p:pic>
        <p:nvPicPr>
          <p:cNvPr id="74759" name="Picture 33" descr="karelEa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632994" y="4023519"/>
            <a:ext cx="882650" cy="8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Times New Roman" charset="0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78850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78876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7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8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851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78857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58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59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0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1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2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3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4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5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6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7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8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78869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0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1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2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3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4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78875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78852" name="Group 36"/>
          <p:cNvGrpSpPr>
            <a:grpSpLocks/>
          </p:cNvGrpSpPr>
          <p:nvPr/>
        </p:nvGrpSpPr>
        <p:grpSpPr bwMode="auto">
          <a:xfrm>
            <a:off x="2606675" y="3992563"/>
            <a:ext cx="795338" cy="846137"/>
            <a:chOff x="216" y="2155"/>
            <a:chExt cx="501" cy="533"/>
          </a:xfrm>
        </p:grpSpPr>
        <p:sp>
          <p:nvSpPr>
            <p:cNvPr id="78855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78856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8854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52900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4"/>
          <p:cNvSpPr>
            <a:spLocks noChangeArrowheads="1"/>
          </p:cNvSpPr>
          <p:nvPr/>
        </p:nvSpPr>
        <p:spPr bwMode="auto">
          <a:xfrm>
            <a:off x="2522538" y="1984375"/>
            <a:ext cx="3938587" cy="2922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80898" name="Group 5"/>
          <p:cNvGrpSpPr>
            <a:grpSpLocks/>
          </p:cNvGrpSpPr>
          <p:nvPr/>
        </p:nvGrpSpPr>
        <p:grpSpPr bwMode="auto">
          <a:xfrm>
            <a:off x="4489450" y="3929063"/>
            <a:ext cx="1981200" cy="990600"/>
            <a:chOff x="3184" y="3336"/>
            <a:chExt cx="1248" cy="624"/>
          </a:xfrm>
        </p:grpSpPr>
        <p:sp>
          <p:nvSpPr>
            <p:cNvPr id="80924" name="Line 6"/>
            <p:cNvSpPr>
              <a:spLocks noChangeShapeType="1"/>
            </p:cNvSpPr>
            <p:nvPr/>
          </p:nvSpPr>
          <p:spPr bwMode="auto">
            <a:xfrm rot="-5400000">
              <a:off x="2879" y="3648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5" name="Line 7"/>
            <p:cNvSpPr>
              <a:spLocks noChangeShapeType="1"/>
            </p:cNvSpPr>
            <p:nvPr/>
          </p:nvSpPr>
          <p:spPr bwMode="auto">
            <a:xfrm>
              <a:off x="3184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26" name="Line 8"/>
            <p:cNvSpPr>
              <a:spLocks noChangeShapeType="1"/>
            </p:cNvSpPr>
            <p:nvPr/>
          </p:nvSpPr>
          <p:spPr bwMode="auto">
            <a:xfrm>
              <a:off x="3801" y="3344"/>
              <a:ext cx="6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0899" name="Group 9"/>
          <p:cNvGrpSpPr>
            <a:grpSpLocks/>
          </p:cNvGrpSpPr>
          <p:nvPr/>
        </p:nvGrpSpPr>
        <p:grpSpPr bwMode="auto">
          <a:xfrm>
            <a:off x="1890713" y="2290763"/>
            <a:ext cx="4549775" cy="2965450"/>
            <a:chOff x="1547" y="2304"/>
            <a:chExt cx="2866" cy="1868"/>
          </a:xfrm>
        </p:grpSpPr>
        <p:sp>
          <p:nvSpPr>
            <p:cNvPr id="80905" name="Text Box 11"/>
            <p:cNvSpPr txBox="1">
              <a:spLocks noChangeArrowheads="1"/>
            </p:cNvSpPr>
            <p:nvPr/>
          </p:nvSpPr>
          <p:spPr bwMode="auto">
            <a:xfrm>
              <a:off x="2149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6" name="Text Box 12"/>
            <p:cNvSpPr txBox="1">
              <a:spLocks noChangeArrowheads="1"/>
            </p:cNvSpPr>
            <p:nvPr/>
          </p:nvSpPr>
          <p:spPr bwMode="auto">
            <a:xfrm>
              <a:off x="2765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7" name="Text Box 13"/>
            <p:cNvSpPr txBox="1">
              <a:spLocks noChangeArrowheads="1"/>
            </p:cNvSpPr>
            <p:nvPr/>
          </p:nvSpPr>
          <p:spPr bwMode="auto">
            <a:xfrm>
              <a:off x="3381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8" name="Text Box 14"/>
            <p:cNvSpPr txBox="1">
              <a:spLocks noChangeArrowheads="1"/>
            </p:cNvSpPr>
            <p:nvPr/>
          </p:nvSpPr>
          <p:spPr bwMode="auto">
            <a:xfrm>
              <a:off x="3997" y="35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09" name="Text Box 16"/>
            <p:cNvSpPr txBox="1">
              <a:spLocks noChangeArrowheads="1"/>
            </p:cNvSpPr>
            <p:nvPr/>
          </p:nvSpPr>
          <p:spPr bwMode="auto">
            <a:xfrm>
              <a:off x="2149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0" name="Text Box 17"/>
            <p:cNvSpPr txBox="1">
              <a:spLocks noChangeArrowheads="1"/>
            </p:cNvSpPr>
            <p:nvPr/>
          </p:nvSpPr>
          <p:spPr bwMode="auto">
            <a:xfrm>
              <a:off x="2765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1" name="Text Box 18"/>
            <p:cNvSpPr txBox="1">
              <a:spLocks noChangeArrowheads="1"/>
            </p:cNvSpPr>
            <p:nvPr/>
          </p:nvSpPr>
          <p:spPr bwMode="auto">
            <a:xfrm>
              <a:off x="3381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2" name="Text Box 19"/>
            <p:cNvSpPr txBox="1">
              <a:spLocks noChangeArrowheads="1"/>
            </p:cNvSpPr>
            <p:nvPr/>
          </p:nvSpPr>
          <p:spPr bwMode="auto">
            <a:xfrm>
              <a:off x="3997" y="2924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3" name="Text Box 21"/>
            <p:cNvSpPr txBox="1">
              <a:spLocks noChangeArrowheads="1"/>
            </p:cNvSpPr>
            <p:nvPr/>
          </p:nvSpPr>
          <p:spPr bwMode="auto">
            <a:xfrm>
              <a:off x="2149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4" name="Text Box 22"/>
            <p:cNvSpPr txBox="1">
              <a:spLocks noChangeArrowheads="1"/>
            </p:cNvSpPr>
            <p:nvPr/>
          </p:nvSpPr>
          <p:spPr bwMode="auto">
            <a:xfrm>
              <a:off x="2765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5" name="Text Box 23"/>
            <p:cNvSpPr txBox="1">
              <a:spLocks noChangeArrowheads="1"/>
            </p:cNvSpPr>
            <p:nvPr/>
          </p:nvSpPr>
          <p:spPr bwMode="auto">
            <a:xfrm>
              <a:off x="3381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6" name="Text Box 24"/>
            <p:cNvSpPr txBox="1">
              <a:spLocks noChangeArrowheads="1"/>
            </p:cNvSpPr>
            <p:nvPr/>
          </p:nvSpPr>
          <p:spPr bwMode="auto">
            <a:xfrm>
              <a:off x="3997" y="2308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+</a:t>
              </a:r>
            </a:p>
          </p:txBody>
        </p:sp>
        <p:sp>
          <p:nvSpPr>
            <p:cNvPr id="80917" name="Text Box 25"/>
            <p:cNvSpPr txBox="1">
              <a:spLocks noChangeArrowheads="1"/>
            </p:cNvSpPr>
            <p:nvPr/>
          </p:nvSpPr>
          <p:spPr bwMode="auto">
            <a:xfrm>
              <a:off x="1547" y="354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8" name="Text Box 26"/>
            <p:cNvSpPr txBox="1">
              <a:spLocks noChangeArrowheads="1"/>
            </p:cNvSpPr>
            <p:nvPr/>
          </p:nvSpPr>
          <p:spPr bwMode="auto">
            <a:xfrm>
              <a:off x="1547" y="2928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19" name="Text Box 27"/>
            <p:cNvSpPr txBox="1">
              <a:spLocks noChangeArrowheads="1"/>
            </p:cNvSpPr>
            <p:nvPr/>
          </p:nvSpPr>
          <p:spPr bwMode="auto">
            <a:xfrm>
              <a:off x="1547" y="2304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0" name="Text Box 28"/>
            <p:cNvSpPr txBox="1">
              <a:spLocks noChangeArrowheads="1"/>
            </p:cNvSpPr>
            <p:nvPr/>
          </p:nvSpPr>
          <p:spPr bwMode="auto">
            <a:xfrm>
              <a:off x="1955" y="3948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1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1" name="Text Box 29"/>
            <p:cNvSpPr txBox="1">
              <a:spLocks noChangeArrowheads="1"/>
            </p:cNvSpPr>
            <p:nvPr/>
          </p:nvSpPr>
          <p:spPr bwMode="auto">
            <a:xfrm>
              <a:off x="2564" y="3952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2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2" name="Text Box 30"/>
            <p:cNvSpPr txBox="1">
              <a:spLocks noChangeArrowheads="1"/>
            </p:cNvSpPr>
            <p:nvPr/>
          </p:nvSpPr>
          <p:spPr bwMode="auto">
            <a:xfrm>
              <a:off x="3181" y="3956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3</a:t>
              </a:r>
              <a:endParaRPr lang="en-US" altLang="en-US" sz="1400">
                <a:latin typeface="Times New Roman" charset="0"/>
              </a:endParaRPr>
            </a:p>
          </p:txBody>
        </p:sp>
        <p:sp>
          <p:nvSpPr>
            <p:cNvPr id="80923" name="Text Box 31"/>
            <p:cNvSpPr txBox="1">
              <a:spLocks noChangeArrowheads="1"/>
            </p:cNvSpPr>
            <p:nvPr/>
          </p:nvSpPr>
          <p:spPr bwMode="auto">
            <a:xfrm>
              <a:off x="3798" y="3960"/>
              <a:ext cx="6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600">
                  <a:latin typeface="Times New Roman" charset="0"/>
                </a:rPr>
                <a:t>4</a:t>
              </a:r>
              <a:endParaRPr lang="en-US" altLang="en-US" sz="1400">
                <a:latin typeface="Times New Roman" charset="0"/>
              </a:endParaRPr>
            </a:p>
          </p:txBody>
        </p:sp>
      </p:grpSp>
      <p:grpSp>
        <p:nvGrpSpPr>
          <p:cNvPr id="80900" name="Group 36"/>
          <p:cNvGrpSpPr>
            <a:grpSpLocks/>
          </p:cNvGrpSpPr>
          <p:nvPr/>
        </p:nvGrpSpPr>
        <p:grpSpPr bwMode="auto">
          <a:xfrm>
            <a:off x="5589588" y="3086100"/>
            <a:ext cx="795337" cy="846138"/>
            <a:chOff x="216" y="2155"/>
            <a:chExt cx="501" cy="533"/>
          </a:xfrm>
        </p:grpSpPr>
        <p:sp>
          <p:nvSpPr>
            <p:cNvPr id="80903" name="Rectangle 37"/>
            <p:cNvSpPr>
              <a:spLocks noChangeArrowheads="1"/>
            </p:cNvSpPr>
            <p:nvPr/>
          </p:nvSpPr>
          <p:spPr bwMode="auto">
            <a:xfrm>
              <a:off x="384" y="2304"/>
              <a:ext cx="192" cy="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pic>
          <p:nvPicPr>
            <p:cNvPr id="80904" name="Picture 38" descr="Kar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2155"/>
              <a:ext cx="501" cy="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First Challenge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0902" name="Picture 39" descr="Bee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3186113"/>
            <a:ext cx="6032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Need a Volunteer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294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917575"/>
            <a:ext cx="5256212" cy="580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781050"/>
            <a:ext cx="7786687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Lets Try It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Program Style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40000"/>
            <a:ext cx="1854200" cy="233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850900"/>
            <a:ext cx="3187700" cy="57785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343400" y="722313"/>
            <a:ext cx="0" cy="590708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6802" name="TextBox 1"/>
          <p:cNvSpPr txBox="1">
            <a:spLocks noChangeArrowheads="1"/>
          </p:cNvSpPr>
          <p:nvPr/>
        </p:nvSpPr>
        <p:spPr bwMode="auto">
          <a:xfrm>
            <a:off x="-152400" y="2733675"/>
            <a:ext cx="9677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Times New Roman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4329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stanford.karel.*;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OurKarelProgram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pickBeeper();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turnRight();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putBeeper();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413000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stanford.karel.*;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OurKarelProgram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pickBeeper();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turnRight();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putBeeper();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7043" name="AutoShape 2"/>
          <p:cNvSpPr>
            <a:spLocks/>
          </p:cNvSpPr>
          <p:nvPr/>
        </p:nvSpPr>
        <p:spPr bwMode="auto">
          <a:xfrm>
            <a:off x="5451475" y="1911350"/>
            <a:ext cx="350838" cy="4340225"/>
          </a:xfrm>
          <a:prstGeom prst="rightBrace">
            <a:avLst>
              <a:gd name="adj1" fmla="val 134707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959475" y="3333750"/>
            <a:ext cx="2871788" cy="1089025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This </a:t>
            </a:r>
            <a:r>
              <a:rPr lang="en-US" sz="2200" dirty="0" smtClean="0">
                <a:latin typeface="DejaVu Serif" charset="0"/>
              </a:rPr>
              <a:t>is the </a:t>
            </a:r>
            <a:r>
              <a:rPr lang="en-US" sz="2200" dirty="0">
                <a:latin typeface="DejaVu Serif" charset="0"/>
              </a:rPr>
              <a:t>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</a:t>
            </a:r>
            <a:r>
              <a:rPr lang="en-US" sz="2200" b="1" i="1" dirty="0" smtClean="0">
                <a:solidFill>
                  <a:srgbClr val="0000FF"/>
                </a:solidFill>
                <a:latin typeface="DejaVu Serif" charset="0"/>
              </a:rPr>
              <a:t>code</a:t>
            </a:r>
            <a:endParaRPr lang="en-US" sz="2200" dirty="0">
              <a:latin typeface="DejaVu Serif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100" y="1704975"/>
            <a:ext cx="2481263" cy="248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3" y="1700213"/>
            <a:ext cx="183832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5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25" y="1889125"/>
            <a:ext cx="2189163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6" name="TextBox 7"/>
          <p:cNvSpPr txBox="1">
            <a:spLocks noChangeArrowheads="1"/>
          </p:cNvSpPr>
          <p:nvPr/>
        </p:nvSpPr>
        <p:spPr bwMode="auto">
          <a:xfrm>
            <a:off x="328613" y="4484688"/>
            <a:ext cx="8477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/>
              <a:t>        </a:t>
            </a:r>
            <a:r>
              <a:rPr lang="en-US" altLang="en-US" b="1" dirty="0" smtClean="0"/>
              <a:t> Nick                              Chris                                Lisa</a:t>
            </a:r>
            <a:endParaRPr lang="en-US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stanford.karel.*;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OurKarelProgram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pickBeeper();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turnRight();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putBeeper();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89090" name="AutoShape 2"/>
          <p:cNvSpPr>
            <a:spLocks/>
          </p:cNvSpPr>
          <p:nvPr/>
        </p:nvSpPr>
        <p:spPr bwMode="auto">
          <a:xfrm>
            <a:off x="4416425" y="1814513"/>
            <a:ext cx="233363" cy="2874962"/>
          </a:xfrm>
          <a:prstGeom prst="rightBrace">
            <a:avLst>
              <a:gd name="adj1" fmla="val 134889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45" tIns="41473" rIns="82945" bIns="41473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4976813" y="2903538"/>
            <a:ext cx="3732212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This piece of the program's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source code</a:t>
            </a:r>
            <a:r>
              <a:rPr lang="en-US" sz="2200" dirty="0">
                <a:latin typeface="DejaVu Serif" charset="0"/>
              </a:rPr>
              <a:t> is called a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method</a:t>
            </a:r>
            <a:r>
              <a:rPr lang="en-US" sz="2200" dirty="0">
                <a:latin typeface="DejaVu Serif" charset="0"/>
              </a:rPr>
              <a:t>.</a:t>
            </a:r>
          </a:p>
        </p:txBody>
      </p:sp>
      <p:cxnSp>
        <p:nvCxnSpPr>
          <p:cNvPr id="89092" name="AutoShape 4"/>
          <p:cNvCxnSpPr>
            <a:cxnSpLocks noChangeShapeType="1"/>
            <a:stCxn id="13315" idx="1"/>
          </p:cNvCxnSpPr>
          <p:nvPr/>
        </p:nvCxnSpPr>
        <p:spPr bwMode="auto">
          <a:xfrm rot="10800000">
            <a:off x="4748213" y="3282950"/>
            <a:ext cx="228600" cy="165100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stanford.karel.*;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OurKarelProgram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pickBeeper();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turnRight();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putBeeper();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813" y="2489200"/>
            <a:ext cx="3732212" cy="108743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  <a:endParaRPr lang="en-US" sz="2200" dirty="0" smtClean="0">
              <a:latin typeface="DejaVu Serif" charset="0"/>
            </a:endParaRPr>
          </a:p>
          <a:p>
            <a:pPr algn="ctr">
              <a:lnSpc>
                <a:spcPct val="98000"/>
              </a:lnSpc>
              <a:defRPr/>
            </a:pPr>
            <a:r>
              <a:rPr lang="en-US" sz="2200" dirty="0" smtClean="0">
                <a:latin typeface="DejaVu Serif" charset="0"/>
              </a:rPr>
              <a:t>(</a:t>
            </a:r>
            <a:r>
              <a:rPr lang="en-US" sz="2200" dirty="0">
                <a:latin typeface="DejaVu Serif" charset="0"/>
              </a:rPr>
              <a:t>here, </a:t>
            </a:r>
            <a:r>
              <a:rPr lang="en-US" sz="2200" dirty="0">
                <a:latin typeface="Ubuntu Mono" charset="0"/>
              </a:rPr>
              <a:t>run</a:t>
            </a:r>
            <a:r>
              <a:rPr lang="en-US" sz="2200" dirty="0">
                <a:latin typeface="DejaVu Serif" charset="0"/>
              </a:rPr>
              <a:t>)</a:t>
            </a:r>
          </a:p>
        </p:txBody>
      </p:sp>
      <p:cxnSp>
        <p:nvCxnSpPr>
          <p:cNvPr id="91140" name="AutoShape 4"/>
          <p:cNvCxnSpPr>
            <a:cxnSpLocks noChangeShapeType="1"/>
            <a:stCxn id="8" idx="0"/>
          </p:cNvCxnSpPr>
          <p:nvPr/>
        </p:nvCxnSpPr>
        <p:spPr bwMode="auto">
          <a:xfrm rot="16200000" flipV="1">
            <a:off x="4970463" y="617538"/>
            <a:ext cx="417512" cy="3325812"/>
          </a:xfrm>
          <a:prstGeom prst="curvedConnector2">
            <a:avLst/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stanford.karel.*;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OurKarelProgram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pickBeeper();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turnRight();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putBeeper();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976813" y="2489200"/>
            <a:ext cx="3732212" cy="1087438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This line of code gives the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name</a:t>
            </a:r>
            <a:r>
              <a:rPr lang="en-US" sz="2200" dirty="0">
                <a:latin typeface="DejaVu Serif" charset="0"/>
              </a:rPr>
              <a:t> of the method </a:t>
            </a:r>
            <a:endParaRPr lang="en-US" sz="2200" dirty="0" smtClean="0">
              <a:latin typeface="DejaVu Serif" charset="0"/>
            </a:endParaRPr>
          </a:p>
          <a:p>
            <a:pPr algn="ctr">
              <a:lnSpc>
                <a:spcPct val="98000"/>
              </a:lnSpc>
              <a:defRPr/>
            </a:pPr>
            <a:r>
              <a:rPr lang="en-US" sz="2200" dirty="0" smtClean="0">
                <a:latin typeface="DejaVu Serif" charset="0"/>
              </a:rPr>
              <a:t>(</a:t>
            </a:r>
            <a:r>
              <a:rPr lang="en-US" sz="2200" dirty="0">
                <a:latin typeface="DejaVu Serif" charset="0"/>
              </a:rPr>
              <a:t>here, </a:t>
            </a:r>
            <a:r>
              <a:rPr lang="en-US" sz="2200" dirty="0" err="1" smtClean="0">
                <a:latin typeface="Ubuntu Mono" charset="0"/>
              </a:rPr>
              <a:t>turnRight</a:t>
            </a:r>
            <a:r>
              <a:rPr lang="en-US" sz="2200" dirty="0" smtClean="0">
                <a:latin typeface="DejaVu Serif" charset="0"/>
              </a:rPr>
              <a:t>)</a:t>
            </a:r>
            <a:endParaRPr lang="en-US" sz="2200" dirty="0">
              <a:latin typeface="DejaVu Serif" charset="0"/>
            </a:endParaRPr>
          </a:p>
        </p:txBody>
      </p:sp>
      <p:cxnSp>
        <p:nvCxnSpPr>
          <p:cNvPr id="93188" name="AutoShape 4"/>
          <p:cNvCxnSpPr>
            <a:cxnSpLocks noChangeShapeType="1"/>
            <a:stCxn id="8" idx="0"/>
          </p:cNvCxnSpPr>
          <p:nvPr/>
        </p:nvCxnSpPr>
        <p:spPr bwMode="auto">
          <a:xfrm rot="-5400000" flipH="1" flipV="1">
            <a:off x="4274344" y="2356644"/>
            <a:ext cx="2435225" cy="2700337"/>
          </a:xfrm>
          <a:prstGeom prst="curvedConnector4">
            <a:avLst>
              <a:gd name="adj1" fmla="val -9389"/>
              <a:gd name="adj2" fmla="val 84551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stanford.karel.*;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OurKarelProgram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pickBeeper();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turnRight();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putBeeper();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86213" y="3306763"/>
            <a:ext cx="4768850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This is called an </a:t>
            </a:r>
            <a:r>
              <a:rPr lang="en-US" sz="2200" b="1" i="1" dirty="0">
                <a:solidFill>
                  <a:srgbClr val="0000FF"/>
                </a:solidFill>
                <a:latin typeface="DejaVu Serif" charset="0"/>
              </a:rPr>
              <a:t>import statement</a:t>
            </a:r>
            <a:r>
              <a:rPr lang="en-US" sz="2200" dirty="0">
                <a:latin typeface="DejaVu Serif" charset="0"/>
              </a:rPr>
              <a:t>. It tells Java what </a:t>
            </a:r>
            <a:r>
              <a:rPr lang="en-US" sz="2200" dirty="0" err="1">
                <a:latin typeface="DejaVu Serif" charset="0"/>
              </a:rPr>
              <a:t>Karel</a:t>
            </a:r>
            <a:r>
              <a:rPr lang="en-US" sz="2200" dirty="0">
                <a:latin typeface="DejaVu Serif" charset="0"/>
              </a:rPr>
              <a:t> is.</a:t>
            </a:r>
          </a:p>
        </p:txBody>
      </p:sp>
      <p:cxnSp>
        <p:nvCxnSpPr>
          <p:cNvPr id="11" name="AutoShape 3"/>
          <p:cNvCxnSpPr>
            <a:cxnSpLocks noChangeShapeType="1"/>
            <a:stCxn id="10" idx="0"/>
          </p:cNvCxnSpPr>
          <p:nvPr/>
        </p:nvCxnSpPr>
        <p:spPr bwMode="auto">
          <a:xfrm flipH="1" flipV="1">
            <a:off x="4194175" y="1050925"/>
            <a:ext cx="2176463" cy="2255838"/>
          </a:xfrm>
          <a:prstGeom prst="curvedConnector3">
            <a:avLst>
              <a:gd name="adj1" fmla="val 50000"/>
            </a:avLst>
          </a:prstGeom>
          <a:noFill/>
          <a:ln w="3672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stanford.karel.*;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OurKarelProgram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pickBeeper();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turnRight();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putBeeper();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turnLeft();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Anatomy of a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033838" y="1651000"/>
            <a:ext cx="446087" cy="446088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979488" y="4443413"/>
            <a:ext cx="446087" cy="447675"/>
          </a:xfrm>
          <a:prstGeom prst="ellipse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432425" y="2544763"/>
            <a:ext cx="2441575" cy="1090612"/>
          </a:xfrm>
          <a:prstGeom prst="rect">
            <a:avLst/>
          </a:prstGeom>
          <a:solidFill>
            <a:srgbClr val="FFFFFF"/>
          </a:solidFill>
          <a:ln w="36720">
            <a:solidFill>
              <a:srgbClr val="000000"/>
            </a:solidFill>
            <a:round/>
            <a:headEnd/>
            <a:tailEnd/>
          </a:ln>
          <a:effectLst>
            <a:outerShdw blurRad="63500" dist="152735" dir="2700000" algn="ctr" rotWithShape="0">
              <a:srgbClr val="808080"/>
            </a:outerShdw>
          </a:effectLst>
        </p:spPr>
        <p:txBody>
          <a:bodyPr lIns="97967" tIns="62633" rIns="97967" bIns="57147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  <a:defRPr/>
            </a:pPr>
            <a:r>
              <a:rPr lang="en-US" sz="2200" dirty="0">
                <a:latin typeface="DejaVu Serif" charset="0"/>
              </a:rPr>
              <a:t>This is called </a:t>
            </a:r>
            <a:r>
              <a:rPr lang="en-US" sz="2200" dirty="0" smtClean="0">
                <a:latin typeface="DejaVu Serif" charset="0"/>
              </a:rPr>
              <a:t>a </a:t>
            </a:r>
            <a:r>
              <a:rPr lang="en-US" sz="2200" b="1" i="1" dirty="0" smtClean="0">
                <a:solidFill>
                  <a:srgbClr val="0000FF"/>
                </a:solidFill>
                <a:latin typeface="DejaVu Serif" charset="0"/>
              </a:rPr>
              <a:t>code block</a:t>
            </a:r>
            <a:endParaRPr lang="en-US" sz="2200" b="1" dirty="0">
              <a:latin typeface="DejaVu Serif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Method Definition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9330" name="TextBox 4"/>
          <p:cNvSpPr txBox="1">
            <a:spLocks noChangeArrowheads="1"/>
          </p:cNvSpPr>
          <p:nvPr/>
        </p:nvSpPr>
        <p:spPr bwMode="auto">
          <a:xfrm>
            <a:off x="704850" y="2559050"/>
            <a:ext cx="780415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 b="1">
                <a:latin typeface="Courier" charset="0"/>
                <a:ea typeface="Courier" charset="0"/>
                <a:cs typeface="Courier" charset="0"/>
              </a:rPr>
              <a:t>private</a:t>
            </a:r>
            <a:r>
              <a:rPr lang="en-US" altLang="en-US" sz="300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3000" b="1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en-US" altLang="en-US" sz="300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sz="3000" i="1"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en-US" altLang="en-US" sz="300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altLang="en-US" sz="3000" i="1">
                <a:latin typeface="Courier" charset="0"/>
                <a:ea typeface="Courier" charset="0"/>
                <a:cs typeface="Courier" charset="0"/>
              </a:rPr>
              <a:t>statements in the method body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300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1163489">
            <a:off x="4502150" y="4756150"/>
            <a:ext cx="2967038" cy="12001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dk1"/>
                </a:solidFill>
                <a:latin typeface="+mn-lt"/>
              </a:rPr>
              <a:t>This adds a new command to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Karels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vocabulary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ext Box 1"/>
          <p:cNvSpPr txBox="1">
            <a:spLocks noChangeArrowheads="1"/>
          </p:cNvSpPr>
          <p:nvPr/>
        </p:nvSpPr>
        <p:spPr bwMode="auto">
          <a:xfrm>
            <a:off x="457200" y="819150"/>
            <a:ext cx="822801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6632" rIns="0" bIns="0" anchor="ctr"/>
          <a:lstStyle>
            <a:lvl1pPr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import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stanford.karel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.*;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9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class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OurKarelProgram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extends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Karel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800080"/>
                </a:solidFill>
                <a:latin typeface="Courier" charset="0"/>
                <a:ea typeface="ＭＳ Ｐゴシック" charset="-128"/>
                <a:cs typeface="Courier" charset="0"/>
              </a:rPr>
              <a:t>public void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run()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pickBeeper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					     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putBeeper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move();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	}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Courier" charset="0"/>
              <a:ea typeface="ＭＳ Ｐゴシック" charset="-128"/>
              <a:cs typeface="Courier" charset="0"/>
            </a:endParaRP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private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b="1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void</a:t>
            </a:r>
            <a:r>
              <a:rPr lang="en-US" altLang="en-US" sz="2200" dirty="0">
                <a:solidFill>
                  <a:srgbClr val="6C006C"/>
                </a:solidFill>
                <a:latin typeface="Courier" charset="0"/>
                <a:ea typeface="ＭＳ Ｐゴシック" charset="-128"/>
                <a:cs typeface="Courier" charset="0"/>
              </a:rPr>
              <a:t>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turnRight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 {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    					</a:t>
            </a:r>
            <a:r>
              <a:rPr lang="en-US" altLang="en-US" sz="2200" dirty="0" err="1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turnLeft</a:t>
            </a: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();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    }    </a:t>
            </a:r>
          </a:p>
          <a:p>
            <a:pPr>
              <a:lnSpc>
                <a:spcPct val="83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Courier" charset="0"/>
                <a:ea typeface="ＭＳ Ｐゴシック" charset="-128"/>
                <a:cs typeface="Courier" charset="0"/>
              </a:rPr>
              <a:t>}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Program Style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100 beeper?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0240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230313"/>
            <a:ext cx="8437563" cy="46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For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4930" name="Rectangle 4"/>
          <p:cNvSpPr>
            <a:spLocks noChangeArrowheads="1"/>
          </p:cNvSpPr>
          <p:nvPr/>
        </p:nvSpPr>
        <p:spPr bwMode="auto">
          <a:xfrm>
            <a:off x="1419225" y="2895600"/>
            <a:ext cx="6305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altLang="en-US">
                <a:latin typeface="Courier" charset="0"/>
                <a:ea typeface="Courier" charset="0"/>
                <a:cs typeface="Courier" charset="0"/>
              </a:rPr>
              <a:t>(int i = 0; i &lt; </a:t>
            </a:r>
            <a:r>
              <a:rPr lang="en-US" altLang="en-US" i="1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altLang="en-US">
                <a:latin typeface="Courier" charset="0"/>
                <a:ea typeface="Courier" charset="0"/>
                <a:cs typeface="Courier" charset="0"/>
              </a:rPr>
              <a:t>; i++) {</a:t>
            </a:r>
          </a:p>
          <a:p>
            <a:r>
              <a:rPr lang="en-US" altLang="en-US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// to repeat N times</a:t>
            </a:r>
          </a:p>
          <a:p>
            <a:r>
              <a:rPr lang="en-US" altLang="en-US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Review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0445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38400"/>
            <a:ext cx="53975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1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3019425" cy="175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5319713"/>
            <a:ext cx="58039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3" name="Rectangle 6"/>
          <p:cNvSpPr>
            <a:spLocks noChangeArrowheads="1"/>
          </p:cNvSpPr>
          <p:nvPr/>
        </p:nvSpPr>
        <p:spPr bwMode="auto">
          <a:xfrm>
            <a:off x="3387725" y="1068388"/>
            <a:ext cx="6305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altLang="en-US">
                <a:latin typeface="Courier" charset="0"/>
                <a:ea typeface="Courier" charset="0"/>
                <a:cs typeface="Courier" charset="0"/>
              </a:rPr>
              <a:t>(int i = 0; i &lt; </a:t>
            </a:r>
            <a:r>
              <a:rPr lang="en-US" altLang="en-US" i="1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altLang="en-US">
                <a:latin typeface="Courier" charset="0"/>
                <a:ea typeface="Courier" charset="0"/>
                <a:cs typeface="Courier" charset="0"/>
              </a:rPr>
              <a:t>; i++) {</a:t>
            </a:r>
          </a:p>
          <a:p>
            <a:r>
              <a:rPr lang="en-US" altLang="en-US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en-US">
                <a:solidFill>
                  <a:srgbClr val="9BBB59"/>
                </a:solidFill>
                <a:latin typeface="Courier" charset="0"/>
                <a:ea typeface="Courier" charset="0"/>
                <a:cs typeface="Courier" charset="0"/>
              </a:rPr>
              <a:t>// to repeat N times</a:t>
            </a:r>
          </a:p>
          <a:p>
            <a:r>
              <a:rPr lang="en-US" altLang="en-US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extBox 6"/>
          <p:cNvSpPr txBox="1">
            <a:spLocks noChangeArrowheads="1"/>
          </p:cNvSpPr>
          <p:nvPr/>
        </p:nvSpPr>
        <p:spPr bwMode="auto">
          <a:xfrm>
            <a:off x="438150" y="457200"/>
            <a:ext cx="82169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2100" b="1" dirty="0">
                <a:solidFill>
                  <a:srgbClr val="FF0000"/>
                </a:solidFill>
              </a:rPr>
              <a:t>Great </a:t>
            </a:r>
            <a:r>
              <a:rPr lang="en-US" altLang="en-US" sz="2100" b="1" dirty="0" smtClean="0">
                <a:solidFill>
                  <a:srgbClr val="FF0000"/>
                </a:solidFill>
              </a:rPr>
              <a:t>team!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143000"/>
            <a:ext cx="6756400" cy="53674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4" descr="Screen Shot 2016-06-20 at 10.52.4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5"/>
          <a:stretch>
            <a:fillRect/>
          </a:stretch>
        </p:blipFill>
        <p:spPr bwMode="auto">
          <a:xfrm>
            <a:off x="2138363" y="1468438"/>
            <a:ext cx="4105275" cy="203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2" name="Picture 5" descr="Screen Shot 2016-06-20 at 11.02.2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3908425"/>
            <a:ext cx="6172200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3" name="TextBox 6"/>
          <p:cNvSpPr txBox="1">
            <a:spLocks noChangeArrowheads="1"/>
          </p:cNvSpPr>
          <p:nvPr/>
        </p:nvSpPr>
        <p:spPr bwMode="auto">
          <a:xfrm>
            <a:off x="2632075" y="869950"/>
            <a:ext cx="1020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/>
              <a:t>Before</a:t>
            </a:r>
          </a:p>
        </p:txBody>
      </p:sp>
      <p:sp>
        <p:nvSpPr>
          <p:cNvPr id="128004" name="TextBox 8"/>
          <p:cNvSpPr txBox="1">
            <a:spLocks noChangeArrowheads="1"/>
          </p:cNvSpPr>
          <p:nvPr/>
        </p:nvSpPr>
        <p:spPr bwMode="auto">
          <a:xfrm>
            <a:off x="4745038" y="900113"/>
            <a:ext cx="812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/>
              <a:t>After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254500" y="1100138"/>
            <a:ext cx="0" cy="25273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0850" y="3748088"/>
            <a:ext cx="0" cy="27940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007" name="TextBox 15"/>
          <p:cNvSpPr txBox="1">
            <a:spLocks noChangeArrowheads="1"/>
          </p:cNvSpPr>
          <p:nvPr/>
        </p:nvSpPr>
        <p:spPr bwMode="auto">
          <a:xfrm>
            <a:off x="2784475" y="3498850"/>
            <a:ext cx="1020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/>
              <a:t>Before</a:t>
            </a:r>
          </a:p>
        </p:txBody>
      </p:sp>
      <p:sp>
        <p:nvSpPr>
          <p:cNvPr id="128008" name="TextBox 16"/>
          <p:cNvSpPr txBox="1">
            <a:spLocks noChangeArrowheads="1"/>
          </p:cNvSpPr>
          <p:nvPr/>
        </p:nvSpPr>
        <p:spPr bwMode="auto">
          <a:xfrm>
            <a:off x="4897438" y="3486150"/>
            <a:ext cx="812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/>
              <a:t>After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Work in Any World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3" descr="Screen Shot 2016-06-20 at 10.5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2" r="61845"/>
          <a:stretch>
            <a:fillRect/>
          </a:stretch>
        </p:blipFill>
        <p:spPr bwMode="auto">
          <a:xfrm>
            <a:off x="852488" y="1911350"/>
            <a:ext cx="3033712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Don’t Know World Size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30051" name="Picture 5" descr="Screen Shot 2016-06-20 at 10.5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2" t="12552" r="49524"/>
          <a:stretch>
            <a:fillRect/>
          </a:stretch>
        </p:blipFill>
        <p:spPr bwMode="auto">
          <a:xfrm>
            <a:off x="6434138" y="1911350"/>
            <a:ext cx="989012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/>
          <p:nvPr/>
        </p:nvSpPr>
        <p:spPr>
          <a:xfrm>
            <a:off x="4233863" y="2003425"/>
            <a:ext cx="1778000" cy="85725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4233863" y="5705475"/>
            <a:ext cx="1778000" cy="85725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0054" name="TextBox 2"/>
          <p:cNvSpPr txBox="1">
            <a:spLocks noChangeArrowheads="1"/>
          </p:cNvSpPr>
          <p:nvPr/>
        </p:nvSpPr>
        <p:spPr bwMode="auto">
          <a:xfrm>
            <a:off x="4868863" y="1400175"/>
            <a:ext cx="327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1309688"/>
            <a:ext cx="2424112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2" name="TextBox 5"/>
          <p:cNvSpPr txBox="1">
            <a:spLocks noChangeArrowheads="1"/>
          </p:cNvSpPr>
          <p:nvPr/>
        </p:nvSpPr>
        <p:spPr bwMode="auto">
          <a:xfrm>
            <a:off x="2236788" y="4454525"/>
            <a:ext cx="2335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/>
              <a:t>Pelin</a:t>
            </a:r>
            <a:endParaRPr lang="en-US" alt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309688"/>
            <a:ext cx="2867903" cy="296545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715000" y="4468380"/>
            <a:ext cx="2335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b="1" dirty="0" err="1" smtClean="0"/>
              <a:t>Barış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Yazar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5395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Logistics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6313"/>
            <a:ext cx="4114800" cy="6171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4" descr="Screen Shot 2014-06-16 at 12.06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2125"/>
            <a:ext cx="9144000" cy="6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Stanford?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7689850" y="2765425"/>
            <a:ext cx="347663" cy="347663"/>
          </a:xfrm>
          <a:prstGeom prst="ellips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979613" y="2879725"/>
            <a:ext cx="347662" cy="347663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2479675" y="3179763"/>
            <a:ext cx="187325" cy="173037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7788" y="-146050"/>
            <a:ext cx="12261851" cy="700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Stanford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7712</TotalTime>
  <Words>1107</Words>
  <Application>Microsoft Macintosh PowerPoint</Application>
  <PresentationFormat>On-screen Show (4:3)</PresentationFormat>
  <Paragraphs>551</Paragraphs>
  <Slides>51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Century Gothic</vt:lpstr>
      <vt:lpstr>Courier</vt:lpstr>
      <vt:lpstr>DejaVu Serif</vt:lpstr>
      <vt:lpstr>Droid Sans Fallback</vt:lpstr>
      <vt:lpstr>ＭＳ Ｐゴシック</vt:lpstr>
      <vt:lpstr>Times</vt:lpstr>
      <vt:lpstr>Times New Roman</vt:lpstr>
      <vt:lpstr>Ubuntu Mono</vt:lpstr>
      <vt:lpstr>Arial</vt:lpstr>
      <vt:lpstr>Custom Design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Java</dc:title>
  <dc:creator>MattNJulie</dc:creator>
  <cp:lastModifiedBy>Tyler Jay Conklin</cp:lastModifiedBy>
  <cp:revision>5531</cp:revision>
  <cp:lastPrinted>2002-11-15T22:37:08Z</cp:lastPrinted>
  <dcterms:created xsi:type="dcterms:W3CDTF">1998-09-02T00:01:18Z</dcterms:created>
  <dcterms:modified xsi:type="dcterms:W3CDTF">2018-06-26T08:01:42Z</dcterms:modified>
</cp:coreProperties>
</file>